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906000" cy="6858000" type="A4"/>
  <p:notesSz cx="9906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1386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42950" y="2125980"/>
            <a:ext cx="84201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85900" y="3840480"/>
            <a:ext cx="69342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95300" y="1577340"/>
            <a:ext cx="430911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01590" y="1577340"/>
            <a:ext cx="430911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36419" cy="68579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5300" y="274320"/>
            <a:ext cx="89154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95300" y="1577340"/>
            <a:ext cx="89154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368040" y="6377940"/>
            <a:ext cx="31699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95300" y="6377940"/>
            <a:ext cx="22783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132320" y="6377940"/>
            <a:ext cx="22783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4.png"/><Relationship Id="rId7" Type="http://schemas.openxmlformats.org/officeDocument/2006/relationships/image" Target="../media/image74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5" Type="http://schemas.openxmlformats.org/officeDocument/2006/relationships/image" Target="../media/image72.jp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2.jpg"/><Relationship Id="rId4" Type="http://schemas.openxmlformats.org/officeDocument/2006/relationships/image" Target="../media/image8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8.jpg"/><Relationship Id="rId4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1.jpg"/><Relationship Id="rId4" Type="http://schemas.openxmlformats.org/officeDocument/2006/relationships/image" Target="../media/image9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5.jpg"/><Relationship Id="rId5" Type="http://schemas.openxmlformats.org/officeDocument/2006/relationships/image" Target="../media/image94.png"/><Relationship Id="rId10" Type="http://schemas.openxmlformats.org/officeDocument/2006/relationships/image" Target="../media/image99.jpg"/><Relationship Id="rId4" Type="http://schemas.openxmlformats.org/officeDocument/2006/relationships/image" Target="../media/image93.jpg"/><Relationship Id="rId9" Type="http://schemas.openxmlformats.org/officeDocument/2006/relationships/image" Target="../media/image9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g"/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12" Type="http://schemas.openxmlformats.org/officeDocument/2006/relationships/image" Target="../media/image2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2.jp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image" Target="../media/image39.png"/><Relationship Id="rId3" Type="http://schemas.openxmlformats.org/officeDocument/2006/relationships/image" Target="../media/image14.png"/><Relationship Id="rId7" Type="http://schemas.openxmlformats.org/officeDocument/2006/relationships/image" Target="../media/image33.png"/><Relationship Id="rId12" Type="http://schemas.openxmlformats.org/officeDocument/2006/relationships/image" Target="../media/image38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g"/><Relationship Id="rId11" Type="http://schemas.openxmlformats.org/officeDocument/2006/relationships/image" Target="../media/image37.png"/><Relationship Id="rId5" Type="http://schemas.openxmlformats.org/officeDocument/2006/relationships/image" Target="../media/image31.jpg"/><Relationship Id="rId10" Type="http://schemas.openxmlformats.org/officeDocument/2006/relationships/image" Target="../media/image36.jp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0.jpg"/><Relationship Id="rId7" Type="http://schemas.openxmlformats.org/officeDocument/2006/relationships/image" Target="../media/image44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14.png"/><Relationship Id="rId9" Type="http://schemas.openxmlformats.org/officeDocument/2006/relationships/image" Target="../media/image4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1.png"/><Relationship Id="rId7" Type="http://schemas.openxmlformats.org/officeDocument/2006/relationships/image" Target="../media/image5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14.png"/><Relationship Id="rId7" Type="http://schemas.openxmlformats.org/officeDocument/2006/relationships/image" Target="../media/image5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jpg"/><Relationship Id="rId11" Type="http://schemas.openxmlformats.org/officeDocument/2006/relationships/image" Target="../media/image62.png"/><Relationship Id="rId5" Type="http://schemas.openxmlformats.org/officeDocument/2006/relationships/image" Target="../media/image56.jp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88820" y="0"/>
            <a:ext cx="7923530" cy="655320"/>
            <a:chOff x="1988820" y="0"/>
            <a:chExt cx="7923530" cy="655320"/>
          </a:xfrm>
        </p:grpSpPr>
        <p:sp>
          <p:nvSpPr>
            <p:cNvPr id="3" name="object 3"/>
            <p:cNvSpPr/>
            <p:nvPr/>
          </p:nvSpPr>
          <p:spPr>
            <a:xfrm>
              <a:off x="1994916" y="0"/>
              <a:ext cx="7911465" cy="643255"/>
            </a:xfrm>
            <a:custGeom>
              <a:avLst/>
              <a:gdLst/>
              <a:ahLst/>
              <a:cxnLst/>
              <a:rect l="l" t="t" r="r" b="b"/>
              <a:pathLst>
                <a:path w="7911465" h="643255">
                  <a:moveTo>
                    <a:pt x="7911083" y="0"/>
                  </a:moveTo>
                  <a:lnTo>
                    <a:pt x="0" y="0"/>
                  </a:lnTo>
                  <a:lnTo>
                    <a:pt x="0" y="643127"/>
                  </a:lnTo>
                  <a:lnTo>
                    <a:pt x="7911083" y="643127"/>
                  </a:lnTo>
                  <a:lnTo>
                    <a:pt x="79110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994916" y="0"/>
              <a:ext cx="7911465" cy="643255"/>
            </a:xfrm>
            <a:custGeom>
              <a:avLst/>
              <a:gdLst/>
              <a:ahLst/>
              <a:cxnLst/>
              <a:rect l="l" t="t" r="r" b="b"/>
              <a:pathLst>
                <a:path w="7911465" h="643255">
                  <a:moveTo>
                    <a:pt x="0" y="643127"/>
                  </a:moveTo>
                  <a:lnTo>
                    <a:pt x="7911083" y="643127"/>
                  </a:lnTo>
                  <a:lnTo>
                    <a:pt x="7911083" y="0"/>
                  </a:lnTo>
                  <a:lnTo>
                    <a:pt x="0" y="0"/>
                  </a:lnTo>
                  <a:lnTo>
                    <a:pt x="0" y="643127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0"/>
            <a:ext cx="9906381" cy="6858126"/>
            <a:chOff x="0" y="0"/>
            <a:chExt cx="9906381" cy="6858126"/>
          </a:xfrm>
        </p:grpSpPr>
        <p:sp>
          <p:nvSpPr>
            <p:cNvPr id="6" name="object 6"/>
            <p:cNvSpPr/>
            <p:nvPr/>
          </p:nvSpPr>
          <p:spPr>
            <a:xfrm>
              <a:off x="1994916" y="6214871"/>
              <a:ext cx="7911465" cy="643255"/>
            </a:xfrm>
            <a:custGeom>
              <a:avLst/>
              <a:gdLst/>
              <a:ahLst/>
              <a:cxnLst/>
              <a:rect l="l" t="t" r="r" b="b"/>
              <a:pathLst>
                <a:path w="7911465" h="643254">
                  <a:moveTo>
                    <a:pt x="7911083" y="0"/>
                  </a:moveTo>
                  <a:lnTo>
                    <a:pt x="0" y="0"/>
                  </a:lnTo>
                  <a:lnTo>
                    <a:pt x="0" y="643127"/>
                  </a:lnTo>
                  <a:lnTo>
                    <a:pt x="7911083" y="643127"/>
                  </a:lnTo>
                  <a:lnTo>
                    <a:pt x="79110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94916" y="6214871"/>
              <a:ext cx="7911465" cy="643255"/>
            </a:xfrm>
            <a:custGeom>
              <a:avLst/>
              <a:gdLst/>
              <a:ahLst/>
              <a:cxnLst/>
              <a:rect l="l" t="t" r="r" b="b"/>
              <a:pathLst>
                <a:path w="7911465" h="643254">
                  <a:moveTo>
                    <a:pt x="0" y="643127"/>
                  </a:moveTo>
                  <a:lnTo>
                    <a:pt x="7911083" y="643127"/>
                  </a:lnTo>
                  <a:lnTo>
                    <a:pt x="7911083" y="0"/>
                  </a:lnTo>
                  <a:lnTo>
                    <a:pt x="0" y="0"/>
                  </a:lnTo>
                  <a:lnTo>
                    <a:pt x="0" y="643127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994916" y="0"/>
              <a:ext cx="7911083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643127"/>
              <a:ext cx="9906000" cy="557174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0"/>
              <a:ext cx="1994915" cy="685799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608832" y="5538215"/>
              <a:ext cx="5948934" cy="2125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611879" y="5542788"/>
              <a:ext cx="5923026" cy="18516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629278" y="5559933"/>
              <a:ext cx="5891403" cy="15284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78408" y="3276574"/>
              <a:ext cx="1773174" cy="14251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95667" y="3293998"/>
              <a:ext cx="1727466" cy="9652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8001000" y="214889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Нур-Султан</a:t>
            </a:r>
            <a:endParaRPr lang="ru-RU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3641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383027" y="831341"/>
            <a:ext cx="1593850" cy="3448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255"/>
              </a:lnSpc>
              <a:spcBef>
                <a:spcPts val="105"/>
              </a:spcBef>
            </a:pPr>
            <a:r>
              <a:rPr sz="1100" spc="-55" dirty="0">
                <a:latin typeface="Trebuchet MS"/>
                <a:cs typeface="Trebuchet MS"/>
              </a:rPr>
              <a:t>Универсальность</a:t>
            </a:r>
            <a:endParaRPr sz="1100">
              <a:latin typeface="Trebuchet MS"/>
              <a:cs typeface="Trebuchet MS"/>
            </a:endParaRPr>
          </a:p>
          <a:p>
            <a:pPr marL="12700">
              <a:lnSpc>
                <a:spcPts val="1255"/>
              </a:lnSpc>
            </a:pPr>
            <a:r>
              <a:rPr sz="1100" spc="-45" dirty="0">
                <a:latin typeface="Trebuchet MS"/>
                <a:cs typeface="Trebuchet MS"/>
              </a:rPr>
              <a:t>и возможности без</a:t>
            </a:r>
            <a:r>
              <a:rPr sz="1100" spc="-25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границ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836420" y="0"/>
            <a:ext cx="8069580" cy="6858000"/>
            <a:chOff x="1836420" y="0"/>
            <a:chExt cx="8069580" cy="6858000"/>
          </a:xfrm>
        </p:grpSpPr>
        <p:sp>
          <p:nvSpPr>
            <p:cNvPr id="5" name="object 5"/>
            <p:cNvSpPr/>
            <p:nvPr/>
          </p:nvSpPr>
          <p:spPr>
            <a:xfrm>
              <a:off x="1836420" y="0"/>
              <a:ext cx="8069580" cy="6858000"/>
            </a:xfrm>
            <a:custGeom>
              <a:avLst/>
              <a:gdLst/>
              <a:ahLst/>
              <a:cxnLst/>
              <a:rect l="l" t="t" r="r" b="b"/>
              <a:pathLst>
                <a:path w="8069580" h="6858000">
                  <a:moveTo>
                    <a:pt x="0" y="6858000"/>
                  </a:moveTo>
                  <a:lnTo>
                    <a:pt x="8069580" y="6858000"/>
                  </a:lnTo>
                  <a:lnTo>
                    <a:pt x="806958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052824" y="470291"/>
              <a:ext cx="7606293" cy="1110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114550" y="500633"/>
              <a:ext cx="7538084" cy="0"/>
            </a:xfrm>
            <a:custGeom>
              <a:avLst/>
              <a:gdLst/>
              <a:ahLst/>
              <a:cxnLst/>
              <a:rect l="l" t="t" r="r" b="b"/>
              <a:pathLst>
                <a:path w="7538084">
                  <a:moveTo>
                    <a:pt x="0" y="0"/>
                  </a:moveTo>
                  <a:lnTo>
                    <a:pt x="7537831" y="0"/>
                  </a:lnTo>
                </a:path>
              </a:pathLst>
            </a:custGeom>
            <a:ln w="25908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348521" y="210810"/>
            <a:ext cx="2201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0" dirty="0">
                <a:latin typeface="Verdana"/>
                <a:cs typeface="Verdana"/>
              </a:rPr>
              <a:t>ФУНКЦИОНАЛЬНОСТЬ</a:t>
            </a:r>
            <a:r>
              <a:rPr sz="1200" spc="-100" dirty="0">
                <a:latin typeface="Verdana"/>
                <a:cs typeface="Verdana"/>
              </a:rPr>
              <a:t> </a:t>
            </a:r>
            <a:r>
              <a:rPr sz="1200" spc="5" dirty="0">
                <a:latin typeface="Verdana"/>
                <a:cs typeface="Verdana"/>
              </a:rPr>
              <a:t>ЗАЛА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67788" y="1938020"/>
            <a:ext cx="6833234" cy="125031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248920">
              <a:lnSpc>
                <a:spcPts val="1190"/>
              </a:lnSpc>
              <a:spcBef>
                <a:spcPts val="250"/>
              </a:spcBef>
            </a:pPr>
            <a:r>
              <a:rPr sz="1100" spc="-50" dirty="0">
                <a:solidFill>
                  <a:srgbClr val="1F4E79"/>
                </a:solidFill>
                <a:latin typeface="Trebuchet MS"/>
                <a:cs typeface="Trebuchet MS"/>
              </a:rPr>
              <a:t>Кроме</a:t>
            </a:r>
            <a:r>
              <a:rPr sz="1100" spc="-125" dirty="0">
                <a:solidFill>
                  <a:srgbClr val="1F4E79"/>
                </a:solidFill>
                <a:latin typeface="Trebuchet MS"/>
                <a:cs typeface="Trebuchet MS"/>
              </a:rPr>
              <a:t> </a:t>
            </a:r>
            <a:r>
              <a:rPr sz="1100" spc="-75" dirty="0">
                <a:solidFill>
                  <a:srgbClr val="1F4E79"/>
                </a:solidFill>
                <a:latin typeface="Trebuchet MS"/>
                <a:cs typeface="Trebuchet MS"/>
              </a:rPr>
              <a:t>кинофильмов,</a:t>
            </a:r>
            <a:r>
              <a:rPr sz="1100" spc="-120" dirty="0">
                <a:solidFill>
                  <a:srgbClr val="1F4E79"/>
                </a:solidFill>
                <a:latin typeface="Trebuchet MS"/>
                <a:cs typeface="Trebuchet MS"/>
              </a:rPr>
              <a:t> </a:t>
            </a:r>
            <a:r>
              <a:rPr sz="1100" spc="-65" dirty="0">
                <a:solidFill>
                  <a:srgbClr val="1F4E79"/>
                </a:solidFill>
                <a:latin typeface="Trebuchet MS"/>
                <a:cs typeface="Trebuchet MS"/>
              </a:rPr>
              <a:t>система</a:t>
            </a:r>
            <a:r>
              <a:rPr sz="1100" spc="-130" dirty="0">
                <a:solidFill>
                  <a:srgbClr val="1F4E79"/>
                </a:solidFill>
                <a:latin typeface="Trebuchet MS"/>
                <a:cs typeface="Trebuchet MS"/>
              </a:rPr>
              <a:t> </a:t>
            </a:r>
            <a:r>
              <a:rPr sz="1100" spc="-50" dirty="0">
                <a:solidFill>
                  <a:srgbClr val="1F4E79"/>
                </a:solidFill>
                <a:latin typeface="Trebuchet MS"/>
                <a:cs typeface="Trebuchet MS"/>
              </a:rPr>
              <a:t>способна</a:t>
            </a:r>
            <a:r>
              <a:rPr sz="1100" spc="-130" dirty="0">
                <a:solidFill>
                  <a:srgbClr val="1F4E79"/>
                </a:solidFill>
                <a:latin typeface="Trebuchet MS"/>
                <a:cs typeface="Trebuchet MS"/>
              </a:rPr>
              <a:t> </a:t>
            </a:r>
            <a:r>
              <a:rPr sz="1100" spc="-50" dirty="0">
                <a:solidFill>
                  <a:srgbClr val="1F4E79"/>
                </a:solidFill>
                <a:latin typeface="Trebuchet MS"/>
                <a:cs typeface="Trebuchet MS"/>
              </a:rPr>
              <a:t>в</a:t>
            </a:r>
            <a:r>
              <a:rPr sz="1100" spc="-80" dirty="0">
                <a:solidFill>
                  <a:srgbClr val="1F4E79"/>
                </a:solidFill>
                <a:latin typeface="Trebuchet MS"/>
                <a:cs typeface="Trebuchet MS"/>
              </a:rPr>
              <a:t> </a:t>
            </a:r>
            <a:r>
              <a:rPr sz="1100" spc="-55" dirty="0">
                <a:solidFill>
                  <a:srgbClr val="1F4E79"/>
                </a:solidFill>
                <a:latin typeface="Trebuchet MS"/>
                <a:cs typeface="Trebuchet MS"/>
              </a:rPr>
              <a:t>максимальном</a:t>
            </a:r>
            <a:r>
              <a:rPr sz="1100" spc="-135" dirty="0">
                <a:solidFill>
                  <a:srgbClr val="1F4E79"/>
                </a:solidFill>
                <a:latin typeface="Trebuchet MS"/>
                <a:cs typeface="Trebuchet MS"/>
              </a:rPr>
              <a:t> </a:t>
            </a:r>
            <a:r>
              <a:rPr sz="1100" spc="-70" dirty="0">
                <a:solidFill>
                  <a:srgbClr val="1F4E79"/>
                </a:solidFill>
                <a:latin typeface="Trebuchet MS"/>
                <a:cs typeface="Trebuchet MS"/>
              </a:rPr>
              <a:t>качестве</a:t>
            </a:r>
            <a:r>
              <a:rPr sz="1100" spc="-120" dirty="0">
                <a:solidFill>
                  <a:srgbClr val="1F4E79"/>
                </a:solidFill>
                <a:latin typeface="Trebuchet MS"/>
                <a:cs typeface="Trebuchet MS"/>
              </a:rPr>
              <a:t> </a:t>
            </a:r>
            <a:r>
              <a:rPr sz="1100" spc="-60" dirty="0">
                <a:solidFill>
                  <a:srgbClr val="1F4E79"/>
                </a:solidFill>
                <a:latin typeface="Trebuchet MS"/>
                <a:cs typeface="Trebuchet MS"/>
              </a:rPr>
              <a:t>обеспечить</a:t>
            </a:r>
            <a:r>
              <a:rPr sz="1100" spc="-125" dirty="0">
                <a:solidFill>
                  <a:srgbClr val="1F4E79"/>
                </a:solidFill>
                <a:latin typeface="Trebuchet MS"/>
                <a:cs typeface="Trebuchet MS"/>
              </a:rPr>
              <a:t> </a:t>
            </a:r>
            <a:r>
              <a:rPr sz="1100" spc="-50" dirty="0">
                <a:solidFill>
                  <a:srgbClr val="1F4E79"/>
                </a:solidFill>
                <a:latin typeface="Trebuchet MS"/>
                <a:cs typeface="Trebuchet MS"/>
              </a:rPr>
              <a:t>просмотр</a:t>
            </a:r>
            <a:r>
              <a:rPr sz="1100" spc="-120" dirty="0">
                <a:solidFill>
                  <a:srgbClr val="1F4E79"/>
                </a:solidFill>
                <a:latin typeface="Trebuchet MS"/>
                <a:cs typeface="Trebuchet MS"/>
              </a:rPr>
              <a:t> </a:t>
            </a:r>
            <a:r>
              <a:rPr sz="1100" spc="-60" dirty="0">
                <a:solidFill>
                  <a:srgbClr val="1F4E79"/>
                </a:solidFill>
                <a:latin typeface="Trebuchet MS"/>
                <a:cs typeface="Trebuchet MS"/>
              </a:rPr>
              <a:t>прямых</a:t>
            </a:r>
            <a:r>
              <a:rPr sz="1100" spc="-125" dirty="0">
                <a:solidFill>
                  <a:srgbClr val="1F4E79"/>
                </a:solidFill>
                <a:latin typeface="Trebuchet MS"/>
                <a:cs typeface="Trebuchet MS"/>
              </a:rPr>
              <a:t> </a:t>
            </a:r>
            <a:r>
              <a:rPr sz="1100" spc="-70" dirty="0">
                <a:solidFill>
                  <a:srgbClr val="1F4E79"/>
                </a:solidFill>
                <a:latin typeface="Trebuchet MS"/>
                <a:cs typeface="Trebuchet MS"/>
              </a:rPr>
              <a:t>TV</a:t>
            </a:r>
            <a:r>
              <a:rPr sz="1100" spc="-114" dirty="0">
                <a:solidFill>
                  <a:srgbClr val="1F4E79"/>
                </a:solidFill>
                <a:latin typeface="Trebuchet MS"/>
                <a:cs typeface="Trebuchet MS"/>
              </a:rPr>
              <a:t> </a:t>
            </a:r>
            <a:r>
              <a:rPr sz="1100" spc="-60" dirty="0">
                <a:solidFill>
                  <a:srgbClr val="1F4E79"/>
                </a:solidFill>
                <a:latin typeface="Trebuchet MS"/>
                <a:cs typeface="Trebuchet MS"/>
              </a:rPr>
              <a:t>трансляций</a:t>
            </a:r>
            <a:r>
              <a:rPr sz="1100" spc="-125" dirty="0">
                <a:solidFill>
                  <a:srgbClr val="1F4E79"/>
                </a:solidFill>
                <a:latin typeface="Trebuchet MS"/>
                <a:cs typeface="Trebuchet MS"/>
              </a:rPr>
              <a:t> </a:t>
            </a:r>
            <a:r>
              <a:rPr sz="1100" spc="-50" dirty="0">
                <a:solidFill>
                  <a:srgbClr val="1F4E79"/>
                </a:solidFill>
                <a:latin typeface="Trebuchet MS"/>
                <a:cs typeface="Trebuchet MS"/>
              </a:rPr>
              <a:t>в  </a:t>
            </a:r>
            <a:r>
              <a:rPr sz="1100" spc="-60" dirty="0">
                <a:solidFill>
                  <a:srgbClr val="1F4E79"/>
                </a:solidFill>
                <a:latin typeface="Trebuchet MS"/>
                <a:cs typeface="Trebuchet MS"/>
              </a:rPr>
              <a:t>режиме</a:t>
            </a:r>
            <a:r>
              <a:rPr sz="1100" spc="-130" dirty="0">
                <a:solidFill>
                  <a:srgbClr val="1F4E79"/>
                </a:solidFill>
                <a:latin typeface="Trebuchet MS"/>
                <a:cs typeface="Trebuchet MS"/>
              </a:rPr>
              <a:t> </a:t>
            </a:r>
            <a:r>
              <a:rPr sz="1100" spc="-55" dirty="0">
                <a:solidFill>
                  <a:srgbClr val="1F4E79"/>
                </a:solidFill>
                <a:latin typeface="Trebuchet MS"/>
                <a:cs typeface="Trebuchet MS"/>
              </a:rPr>
              <a:t>реального</a:t>
            </a:r>
            <a:r>
              <a:rPr sz="1100" spc="-140" dirty="0">
                <a:solidFill>
                  <a:srgbClr val="1F4E79"/>
                </a:solidFill>
                <a:latin typeface="Trebuchet MS"/>
                <a:cs typeface="Trebuchet MS"/>
              </a:rPr>
              <a:t> </a:t>
            </a:r>
            <a:r>
              <a:rPr sz="1100" spc="-50" dirty="0">
                <a:solidFill>
                  <a:srgbClr val="1F4E79"/>
                </a:solidFill>
                <a:latin typeface="Trebuchet MS"/>
                <a:cs typeface="Trebuchet MS"/>
              </a:rPr>
              <a:t>времени</a:t>
            </a:r>
            <a:r>
              <a:rPr sz="1100" spc="-130" dirty="0">
                <a:solidFill>
                  <a:srgbClr val="1F4E79"/>
                </a:solidFill>
                <a:latin typeface="Trebuchet MS"/>
                <a:cs typeface="Trebuchet MS"/>
              </a:rPr>
              <a:t> </a:t>
            </a:r>
            <a:r>
              <a:rPr sz="1100" spc="-45" dirty="0">
                <a:solidFill>
                  <a:srgbClr val="1F4E79"/>
                </a:solidFill>
                <a:latin typeface="Trebuchet MS"/>
                <a:cs typeface="Trebuchet MS"/>
              </a:rPr>
              <a:t>и</a:t>
            </a:r>
            <a:r>
              <a:rPr sz="1100" spc="-105" dirty="0">
                <a:solidFill>
                  <a:srgbClr val="1F4E79"/>
                </a:solidFill>
                <a:latin typeface="Trebuchet MS"/>
                <a:cs typeface="Trebuchet MS"/>
              </a:rPr>
              <a:t> </a:t>
            </a:r>
            <a:r>
              <a:rPr sz="1100" spc="-85" dirty="0">
                <a:solidFill>
                  <a:srgbClr val="1F4E79"/>
                </a:solidFill>
                <a:latin typeface="Trebuchet MS"/>
                <a:cs typeface="Trebuchet MS"/>
              </a:rPr>
              <a:t>игр.</a:t>
            </a: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50">
              <a:latin typeface="Trebuchet MS"/>
              <a:cs typeface="Trebuchet MS"/>
            </a:endParaRPr>
          </a:p>
          <a:p>
            <a:pPr marL="12700">
              <a:lnSpc>
                <a:spcPts val="1255"/>
              </a:lnSpc>
            </a:pPr>
            <a:r>
              <a:rPr sz="1100" spc="-55" dirty="0">
                <a:latin typeface="Trebuchet MS"/>
                <a:cs typeface="Trebuchet MS"/>
              </a:rPr>
              <a:t>Достаточно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взять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в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руки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игровой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контролер,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запустить</a:t>
            </a:r>
            <a:r>
              <a:rPr sz="1100" spc="-114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любимую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игру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совершенный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кинозал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превращается</a:t>
            </a:r>
            <a:r>
              <a:rPr sz="1100" spc="-114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в</a:t>
            </a:r>
            <a:endParaRPr sz="1100">
              <a:latin typeface="Trebuchet MS"/>
              <a:cs typeface="Trebuchet MS"/>
            </a:endParaRPr>
          </a:p>
          <a:p>
            <a:pPr marL="12700">
              <a:lnSpc>
                <a:spcPts val="1190"/>
              </a:lnSpc>
            </a:pPr>
            <a:r>
              <a:rPr sz="1100" spc="-50" dirty="0">
                <a:latin typeface="Trebuchet MS"/>
                <a:cs typeface="Trebuchet MS"/>
              </a:rPr>
              <a:t>идеальную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игровую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систему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80" dirty="0">
                <a:latin typeface="Trebuchet MS"/>
                <a:cs typeface="Trebuchet MS"/>
              </a:rPr>
              <a:t>с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иммерсивными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3D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изображение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звуком!</a:t>
            </a:r>
            <a:endParaRPr sz="1100">
              <a:latin typeface="Trebuchet MS"/>
              <a:cs typeface="Trebuchet MS"/>
            </a:endParaRPr>
          </a:p>
          <a:p>
            <a:pPr marL="12700" marR="5080">
              <a:lnSpc>
                <a:spcPts val="1190"/>
              </a:lnSpc>
              <a:spcBef>
                <a:spcPts val="85"/>
              </a:spcBef>
            </a:pPr>
            <a:r>
              <a:rPr sz="1100" spc="-45" dirty="0">
                <a:latin typeface="Trebuchet MS"/>
                <a:cs typeface="Trebuchet MS"/>
              </a:rPr>
              <a:t>Вы </a:t>
            </a:r>
            <a:r>
              <a:rPr sz="1100" spc="-55" dirty="0">
                <a:latin typeface="Trebuchet MS"/>
                <a:cs typeface="Trebuchet MS"/>
              </a:rPr>
              <a:t>можете </a:t>
            </a:r>
            <a:r>
              <a:rPr sz="1100" spc="-80" dirty="0">
                <a:latin typeface="Trebuchet MS"/>
                <a:cs typeface="Trebuchet MS"/>
              </a:rPr>
              <a:t>серфить </a:t>
            </a:r>
            <a:r>
              <a:rPr sz="1100" spc="-30" dirty="0">
                <a:latin typeface="Trebuchet MS"/>
                <a:cs typeface="Trebuchet MS"/>
              </a:rPr>
              <a:t>по </a:t>
            </a:r>
            <a:r>
              <a:rPr sz="1100" spc="-65" dirty="0">
                <a:latin typeface="Trebuchet MS"/>
                <a:cs typeface="Trebuchet MS"/>
              </a:rPr>
              <a:t>интернету, </a:t>
            </a:r>
            <a:r>
              <a:rPr sz="1100" spc="-50" dirty="0">
                <a:latin typeface="Trebuchet MS"/>
                <a:cs typeface="Trebuchet MS"/>
              </a:rPr>
              <a:t>работать </a:t>
            </a:r>
            <a:r>
              <a:rPr sz="1100" spc="-80" dirty="0">
                <a:latin typeface="Trebuchet MS"/>
                <a:cs typeface="Trebuchet MS"/>
              </a:rPr>
              <a:t>с </a:t>
            </a:r>
            <a:r>
              <a:rPr sz="1100" spc="-60" dirty="0">
                <a:latin typeface="Trebuchet MS"/>
                <a:cs typeface="Trebuchet MS"/>
              </a:rPr>
              <a:t>документами, </a:t>
            </a:r>
            <a:r>
              <a:rPr sz="1100" spc="-55" dirty="0">
                <a:latin typeface="Trebuchet MS"/>
                <a:cs typeface="Trebuchet MS"/>
              </a:rPr>
              <a:t>просматривать </a:t>
            </a:r>
            <a:r>
              <a:rPr sz="1100" spc="-50" dirty="0">
                <a:latin typeface="Trebuchet MS"/>
                <a:cs typeface="Trebuchet MS"/>
              </a:rPr>
              <a:t>презентации </a:t>
            </a:r>
            <a:r>
              <a:rPr sz="1100" spc="-45" dirty="0">
                <a:latin typeface="Trebuchet MS"/>
                <a:cs typeface="Trebuchet MS"/>
              </a:rPr>
              <a:t>и </a:t>
            </a:r>
            <a:r>
              <a:rPr sz="1100" spc="-65" dirty="0">
                <a:latin typeface="Trebuchet MS"/>
                <a:cs typeface="Trebuchet MS"/>
              </a:rPr>
              <a:t>прочее.  Гироскопическая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мышь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позволяет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управлять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рабочим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столом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медиасервера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превращая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огромный</a:t>
            </a:r>
            <a:r>
              <a:rPr sz="1100" spc="-6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экран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в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дисплей  </a:t>
            </a:r>
            <a:r>
              <a:rPr sz="1100" spc="-50" dirty="0">
                <a:latin typeface="Trebuchet MS"/>
                <a:cs typeface="Trebuchet MS"/>
              </a:rPr>
              <a:t>персонального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компьютера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на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котором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установлены</a:t>
            </a:r>
            <a:r>
              <a:rPr sz="1100" spc="-12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Ваши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любимые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приложения.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88263" y="878730"/>
            <a:ext cx="9067800" cy="5979795"/>
            <a:chOff x="588263" y="878730"/>
            <a:chExt cx="9067800" cy="5979795"/>
          </a:xfrm>
        </p:grpSpPr>
        <p:sp>
          <p:nvSpPr>
            <p:cNvPr id="13" name="object 13"/>
            <p:cNvSpPr/>
            <p:nvPr/>
          </p:nvSpPr>
          <p:spPr>
            <a:xfrm>
              <a:off x="588263" y="3627170"/>
              <a:ext cx="3611879" cy="235305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83335" y="3822191"/>
              <a:ext cx="3041904" cy="178308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119628" y="4076750"/>
              <a:ext cx="3694303" cy="235305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314699" y="4271771"/>
              <a:ext cx="3124200" cy="178308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916167" y="4552233"/>
              <a:ext cx="3739895" cy="230576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111240" y="4747259"/>
              <a:ext cx="3169919" cy="178308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013960" y="878730"/>
              <a:ext cx="4428744" cy="41819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9289795" y="237820"/>
            <a:ext cx="1809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10</a:t>
            </a:r>
            <a:endParaRPr sz="12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35434" y="3710940"/>
            <a:ext cx="3238634" cy="18132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906000" cy="6858000"/>
            <a:chOff x="0" y="0"/>
            <a:chExt cx="9906000" cy="68580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836419" cy="685799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836420" y="0"/>
              <a:ext cx="8069580" cy="6858000"/>
            </a:xfrm>
            <a:custGeom>
              <a:avLst/>
              <a:gdLst/>
              <a:ahLst/>
              <a:cxnLst/>
              <a:rect l="l" t="t" r="r" b="b"/>
              <a:pathLst>
                <a:path w="8069580" h="6858000">
                  <a:moveTo>
                    <a:pt x="0" y="6858000"/>
                  </a:moveTo>
                  <a:lnTo>
                    <a:pt x="8069580" y="6858000"/>
                  </a:lnTo>
                  <a:lnTo>
                    <a:pt x="806958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052824" y="470291"/>
              <a:ext cx="7606293" cy="11107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114550" y="500633"/>
              <a:ext cx="7538084" cy="0"/>
            </a:xfrm>
            <a:custGeom>
              <a:avLst/>
              <a:gdLst/>
              <a:ahLst/>
              <a:cxnLst/>
              <a:rect l="l" t="t" r="r" b="b"/>
              <a:pathLst>
                <a:path w="7538084">
                  <a:moveTo>
                    <a:pt x="0" y="0"/>
                  </a:moveTo>
                  <a:lnTo>
                    <a:pt x="7537831" y="0"/>
                  </a:lnTo>
                </a:path>
              </a:pathLst>
            </a:custGeom>
            <a:ln w="25908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377331" y="181276"/>
            <a:ext cx="12566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Verdana"/>
                <a:cs typeface="Verdana"/>
              </a:rPr>
              <a:t>МЕДИАСЕРВЕРА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83027" y="999489"/>
            <a:ext cx="6795134" cy="211518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4135754">
              <a:lnSpc>
                <a:spcPts val="1190"/>
              </a:lnSpc>
              <a:spcBef>
                <a:spcPts val="250"/>
              </a:spcBef>
            </a:pPr>
            <a:r>
              <a:rPr sz="1100" spc="-50" dirty="0">
                <a:latin typeface="Trebuchet MS"/>
                <a:cs typeface="Trebuchet MS"/>
              </a:rPr>
              <a:t>Воспроизведение </a:t>
            </a:r>
            <a:r>
              <a:rPr sz="1100" spc="-55" dirty="0">
                <a:latin typeface="Trebuchet MS"/>
                <a:cs typeface="Trebuchet MS"/>
              </a:rPr>
              <a:t>альтернативного контента  </a:t>
            </a:r>
            <a:r>
              <a:rPr sz="1100" spc="-50" dirty="0">
                <a:latin typeface="Trebuchet MS"/>
                <a:cs typeface="Trebuchet MS"/>
              </a:rPr>
              <a:t>в </a:t>
            </a:r>
            <a:r>
              <a:rPr sz="1100" spc="-70" dirty="0">
                <a:latin typeface="Trebuchet MS"/>
                <a:cs typeface="Trebuchet MS"/>
              </a:rPr>
              <a:t>качестве</a:t>
            </a:r>
            <a:r>
              <a:rPr sz="1100" spc="-16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DCP</a:t>
            </a: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Trebuchet MS"/>
              <a:cs typeface="Trebuchet MS"/>
            </a:endParaRPr>
          </a:p>
          <a:p>
            <a:pPr marL="50800">
              <a:lnSpc>
                <a:spcPts val="1255"/>
              </a:lnSpc>
              <a:spcBef>
                <a:spcPts val="5"/>
              </a:spcBef>
            </a:pPr>
            <a:r>
              <a:rPr sz="1100" spc="-60" dirty="0">
                <a:latin typeface="Trebuchet MS"/>
                <a:cs typeface="Trebuchet MS"/>
              </a:rPr>
              <a:t>Система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оборудована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35" dirty="0">
                <a:latin typeface="Trebuchet MS"/>
                <a:cs typeface="Trebuchet MS"/>
              </a:rPr>
              <a:t>мощным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медиасервером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80" dirty="0">
                <a:latin typeface="Trebuchet MS"/>
                <a:cs typeface="Trebuchet MS"/>
              </a:rPr>
              <a:t>с </a:t>
            </a:r>
            <a:r>
              <a:rPr sz="1100" spc="-45" dirty="0">
                <a:latin typeface="Trebuchet MS"/>
                <a:cs typeface="Trebuchet MS"/>
              </a:rPr>
              <a:t>большим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хранилищем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(до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48Tb)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для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воспроизведения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контента</a:t>
            </a:r>
            <a:endParaRPr sz="1100">
              <a:latin typeface="Trebuchet MS"/>
              <a:cs typeface="Trebuchet MS"/>
            </a:endParaRPr>
          </a:p>
          <a:p>
            <a:pPr marL="50800">
              <a:lnSpc>
                <a:spcPts val="1255"/>
              </a:lnSpc>
            </a:pPr>
            <a:r>
              <a:rPr sz="1100" spc="-15" dirty="0">
                <a:latin typeface="Trebuchet MS"/>
                <a:cs typeface="Trebuchet MS"/>
              </a:rPr>
              <a:t>3D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HD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Ultra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HD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75" dirty="0">
                <a:latin typeface="Trebuchet MS"/>
                <a:cs typeface="Trebuchet MS"/>
              </a:rPr>
              <a:t>качества.</a:t>
            </a: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Trebuchet MS"/>
              <a:cs typeface="Trebuchet MS"/>
            </a:endParaRPr>
          </a:p>
          <a:p>
            <a:pPr marL="50800" marR="365125">
              <a:lnSpc>
                <a:spcPct val="90100"/>
              </a:lnSpc>
              <a:spcBef>
                <a:spcPts val="5"/>
              </a:spcBef>
            </a:pPr>
            <a:r>
              <a:rPr sz="1100" spc="-40" dirty="0">
                <a:latin typeface="Trebuchet MS"/>
                <a:cs typeface="Trebuchet MS"/>
              </a:rPr>
              <a:t>Медиосервера </a:t>
            </a:r>
            <a:r>
              <a:rPr sz="1100" spc="-50" dirty="0">
                <a:latin typeface="Trebuchet MS"/>
                <a:cs typeface="Trebuchet MS"/>
              </a:rPr>
              <a:t>3D-tek </a:t>
            </a:r>
            <a:r>
              <a:rPr sz="1100" spc="-45" dirty="0">
                <a:latin typeface="Trebuchet MS"/>
                <a:cs typeface="Trebuchet MS"/>
              </a:rPr>
              <a:t>способны </a:t>
            </a:r>
            <a:r>
              <a:rPr sz="1100" spc="-40" dirty="0">
                <a:latin typeface="Trebuchet MS"/>
                <a:cs typeface="Trebuchet MS"/>
              </a:rPr>
              <a:t>воспроизводить </a:t>
            </a:r>
            <a:r>
              <a:rPr sz="1100" spc="-65" dirty="0">
                <a:latin typeface="Trebuchet MS"/>
                <a:cs typeface="Trebuchet MS"/>
              </a:rPr>
              <a:t>практически </a:t>
            </a:r>
            <a:r>
              <a:rPr sz="1100" spc="-35" dirty="0">
                <a:latin typeface="Trebuchet MS"/>
                <a:cs typeface="Trebuchet MS"/>
              </a:rPr>
              <a:t>любой </a:t>
            </a:r>
            <a:r>
              <a:rPr sz="1100" spc="-45" dirty="0">
                <a:latin typeface="Trebuchet MS"/>
                <a:cs typeface="Trebuchet MS"/>
              </a:rPr>
              <a:t>вид </a:t>
            </a:r>
            <a:r>
              <a:rPr sz="1100" spc="-50" dirty="0">
                <a:latin typeface="Trebuchet MS"/>
                <a:cs typeface="Trebuchet MS"/>
              </a:rPr>
              <a:t>медиаконтента </a:t>
            </a:r>
            <a:r>
              <a:rPr sz="1100" spc="-45" dirty="0">
                <a:latin typeface="Trebuchet MS"/>
                <a:cs typeface="Trebuchet MS"/>
              </a:rPr>
              <a:t>и </a:t>
            </a:r>
            <a:r>
              <a:rPr sz="1100" spc="-55" dirty="0">
                <a:latin typeface="Trebuchet MS"/>
                <a:cs typeface="Trebuchet MS"/>
              </a:rPr>
              <a:t>оснащаются  </a:t>
            </a:r>
            <a:r>
              <a:rPr sz="1100" spc="-45" dirty="0">
                <a:latin typeface="Trebuchet MS"/>
                <a:cs typeface="Trebuchet MS"/>
              </a:rPr>
              <a:t>просторным и </a:t>
            </a:r>
            <a:r>
              <a:rPr sz="1100" spc="-55" dirty="0">
                <a:latin typeface="Trebuchet MS"/>
                <a:cs typeface="Trebuchet MS"/>
              </a:rPr>
              <a:t>скоростным </a:t>
            </a:r>
            <a:r>
              <a:rPr sz="1100" spc="-35" dirty="0">
                <a:latin typeface="Trebuchet MS"/>
                <a:cs typeface="Trebuchet MS"/>
              </a:rPr>
              <a:t>RAID </a:t>
            </a:r>
            <a:r>
              <a:rPr sz="1100" spc="-60" dirty="0">
                <a:latin typeface="Trebuchet MS"/>
                <a:cs typeface="Trebuchet MS"/>
              </a:rPr>
              <a:t>массивом. Высокая </a:t>
            </a:r>
            <a:r>
              <a:rPr sz="1100" spc="-50" dirty="0">
                <a:latin typeface="Trebuchet MS"/>
                <a:cs typeface="Trebuchet MS"/>
              </a:rPr>
              <a:t>производительность </a:t>
            </a:r>
            <a:r>
              <a:rPr sz="1100" spc="-45" dirty="0">
                <a:latin typeface="Trebuchet MS"/>
                <a:cs typeface="Trebuchet MS"/>
              </a:rPr>
              <a:t>и большой </a:t>
            </a:r>
            <a:r>
              <a:rPr sz="1100" spc="-50" dirty="0">
                <a:latin typeface="Trebuchet MS"/>
                <a:cs typeface="Trebuchet MS"/>
              </a:rPr>
              <a:t>объем записываемой  </a:t>
            </a:r>
            <a:r>
              <a:rPr sz="1100" spc="-55" dirty="0">
                <a:latin typeface="Trebuchet MS"/>
                <a:cs typeface="Trebuchet MS"/>
              </a:rPr>
              <a:t>информации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(до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100Tb)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размещаются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в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компактном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корпусе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стандарта</a:t>
            </a:r>
            <a:r>
              <a:rPr sz="1100" spc="-175" dirty="0">
                <a:latin typeface="Trebuchet MS"/>
                <a:cs typeface="Trebuchet MS"/>
              </a:rPr>
              <a:t> </a:t>
            </a:r>
            <a:r>
              <a:rPr sz="1100" spc="-80" dirty="0">
                <a:latin typeface="Trebuchet MS"/>
                <a:cs typeface="Trebuchet MS"/>
              </a:rPr>
              <a:t>Hi-Fi.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Наши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медиасервера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обладают  </a:t>
            </a:r>
            <a:r>
              <a:rPr sz="1100" spc="-50" dirty="0">
                <a:latin typeface="Trebuchet MS"/>
                <a:cs typeface="Trebuchet MS"/>
              </a:rPr>
              <a:t>высокой надежностью </a:t>
            </a:r>
            <a:r>
              <a:rPr sz="1100" spc="-45" dirty="0">
                <a:latin typeface="Trebuchet MS"/>
                <a:cs typeface="Trebuchet MS"/>
              </a:rPr>
              <a:t>и </a:t>
            </a:r>
            <a:r>
              <a:rPr sz="1100" spc="-50" dirty="0">
                <a:latin typeface="Trebuchet MS"/>
                <a:cs typeface="Trebuchet MS"/>
              </a:rPr>
              <a:t>бесшумной </a:t>
            </a:r>
            <a:r>
              <a:rPr sz="1100" spc="-60" dirty="0">
                <a:latin typeface="Trebuchet MS"/>
                <a:cs typeface="Trebuchet MS"/>
              </a:rPr>
              <a:t>системой </a:t>
            </a:r>
            <a:r>
              <a:rPr sz="1100" spc="-65" dirty="0">
                <a:latin typeface="Trebuchet MS"/>
                <a:cs typeface="Trebuchet MS"/>
              </a:rPr>
              <a:t>охлаждения, </a:t>
            </a:r>
            <a:r>
              <a:rPr sz="1100" spc="-60" dirty="0">
                <a:latin typeface="Trebuchet MS"/>
                <a:cs typeface="Trebuchet MS"/>
              </a:rPr>
              <a:t>рассчитаны </a:t>
            </a:r>
            <a:r>
              <a:rPr sz="1100" spc="-40" dirty="0">
                <a:latin typeface="Trebuchet MS"/>
                <a:cs typeface="Trebuchet MS"/>
              </a:rPr>
              <a:t>на </a:t>
            </a:r>
            <a:r>
              <a:rPr sz="1100" spc="-60" dirty="0">
                <a:latin typeface="Trebuchet MS"/>
                <a:cs typeface="Trebuchet MS"/>
              </a:rPr>
              <a:t>круглосуточную</a:t>
            </a:r>
            <a:r>
              <a:rPr sz="1100" spc="-185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эксплуатацию.</a:t>
            </a: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rebuchet MS"/>
              <a:cs typeface="Trebuchet MS"/>
            </a:endParaRPr>
          </a:p>
          <a:p>
            <a:pPr marL="50800" marR="20320">
              <a:lnSpc>
                <a:spcPts val="1190"/>
              </a:lnSpc>
            </a:pPr>
            <a:r>
              <a:rPr sz="1100" spc="-60" dirty="0">
                <a:latin typeface="Trebuchet MS"/>
                <a:cs typeface="Trebuchet MS"/>
              </a:rPr>
              <a:t>Выпускаются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в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70" dirty="0">
                <a:latin typeface="Trebuchet MS"/>
                <a:cs typeface="Trebuchet MS"/>
              </a:rPr>
              <a:t>формате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медиаплеера</a:t>
            </a:r>
            <a:r>
              <a:rPr sz="1100" spc="-114" dirty="0">
                <a:latin typeface="Trebuchet MS"/>
                <a:cs typeface="Trebuchet MS"/>
              </a:rPr>
              <a:t> </a:t>
            </a:r>
            <a:r>
              <a:rPr sz="1100" spc="-80" dirty="0">
                <a:latin typeface="Trebuchet MS"/>
                <a:cs typeface="Trebuchet MS"/>
              </a:rPr>
              <a:t>с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35" dirty="0">
                <a:latin typeface="Trebuchet MS"/>
                <a:cs typeface="Trebuchet MS"/>
              </a:rPr>
              <a:t>мощной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видеокартой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приводом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UHD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Bluray,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а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70" dirty="0">
                <a:latin typeface="Trebuchet MS"/>
                <a:cs typeface="Trebuchet MS"/>
              </a:rPr>
              <a:t>также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в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70" dirty="0">
                <a:latin typeface="Trebuchet MS"/>
                <a:cs typeface="Trebuchet MS"/>
              </a:rPr>
              <a:t>формате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сетевого  </a:t>
            </a:r>
            <a:r>
              <a:rPr sz="1100" spc="-55" dirty="0">
                <a:latin typeface="Trebuchet MS"/>
                <a:cs typeface="Trebuchet MS"/>
              </a:rPr>
              <a:t>хранилища </a:t>
            </a:r>
            <a:r>
              <a:rPr sz="1100" spc="-60" dirty="0">
                <a:latin typeface="Trebuchet MS"/>
                <a:cs typeface="Trebuchet MS"/>
              </a:rPr>
              <a:t>для </a:t>
            </a:r>
            <a:r>
              <a:rPr sz="1100" spc="-55" dirty="0">
                <a:latin typeface="Trebuchet MS"/>
                <a:cs typeface="Trebuchet MS"/>
              </a:rPr>
              <a:t>установки </a:t>
            </a:r>
            <a:r>
              <a:rPr sz="1100" spc="-50" dirty="0">
                <a:latin typeface="Trebuchet MS"/>
                <a:cs typeface="Trebuchet MS"/>
              </a:rPr>
              <a:t>в</a:t>
            </a:r>
            <a:r>
              <a:rPr sz="1100" spc="-24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серверной.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289795" y="237820"/>
            <a:ext cx="1809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11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572511" y="4213859"/>
            <a:ext cx="6868795" cy="2592705"/>
            <a:chOff x="2572511" y="4213859"/>
            <a:chExt cx="6868795" cy="2592705"/>
          </a:xfrm>
        </p:grpSpPr>
        <p:sp>
          <p:nvSpPr>
            <p:cNvPr id="14" name="object 14"/>
            <p:cNvSpPr/>
            <p:nvPr/>
          </p:nvSpPr>
          <p:spPr>
            <a:xfrm>
              <a:off x="5817107" y="4213859"/>
              <a:ext cx="3624072" cy="234238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572511" y="4870702"/>
              <a:ext cx="3372612" cy="193548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3641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836420" y="0"/>
            <a:ext cx="8069580" cy="6858000"/>
            <a:chOff x="1836420" y="0"/>
            <a:chExt cx="8069580" cy="6858000"/>
          </a:xfrm>
        </p:grpSpPr>
        <p:sp>
          <p:nvSpPr>
            <p:cNvPr id="4" name="object 4"/>
            <p:cNvSpPr/>
            <p:nvPr/>
          </p:nvSpPr>
          <p:spPr>
            <a:xfrm>
              <a:off x="1836420" y="0"/>
              <a:ext cx="8069580" cy="6858000"/>
            </a:xfrm>
            <a:custGeom>
              <a:avLst/>
              <a:gdLst/>
              <a:ahLst/>
              <a:cxnLst/>
              <a:rect l="l" t="t" r="r" b="b"/>
              <a:pathLst>
                <a:path w="8069580" h="6858000">
                  <a:moveTo>
                    <a:pt x="0" y="6858000"/>
                  </a:moveTo>
                  <a:lnTo>
                    <a:pt x="8069580" y="6858000"/>
                  </a:lnTo>
                  <a:lnTo>
                    <a:pt x="806958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52824" y="470291"/>
              <a:ext cx="7606293" cy="1110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114550" y="500633"/>
              <a:ext cx="7538084" cy="0"/>
            </a:xfrm>
            <a:custGeom>
              <a:avLst/>
              <a:gdLst/>
              <a:ahLst/>
              <a:cxnLst/>
              <a:rect l="l" t="t" r="r" b="b"/>
              <a:pathLst>
                <a:path w="7538084">
                  <a:moveTo>
                    <a:pt x="0" y="0"/>
                  </a:moveTo>
                  <a:lnTo>
                    <a:pt x="7537831" y="0"/>
                  </a:lnTo>
                </a:path>
              </a:pathLst>
            </a:custGeom>
            <a:ln w="25908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345563" y="135471"/>
            <a:ext cx="26231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Verdana"/>
                <a:cs typeface="Verdana"/>
              </a:rPr>
              <a:t>ЗВУКОВАЯ </a:t>
            </a:r>
            <a:r>
              <a:rPr sz="1200" spc="5" dirty="0">
                <a:latin typeface="Verdana"/>
                <a:cs typeface="Verdana"/>
              </a:rPr>
              <a:t>СИСТЕМА</a:t>
            </a:r>
            <a:r>
              <a:rPr sz="1200" spc="-165" dirty="0">
                <a:latin typeface="Verdana"/>
                <a:cs typeface="Verdana"/>
              </a:rPr>
              <a:t> </a:t>
            </a:r>
            <a:r>
              <a:rPr sz="1200" spc="-25" dirty="0">
                <a:latin typeface="Verdana"/>
                <a:cs typeface="Verdana"/>
              </a:rPr>
              <a:t>КИНОЗАЛОВ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45563" y="752982"/>
            <a:ext cx="7092950" cy="280352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49530" marR="2364740">
              <a:lnSpc>
                <a:spcPts val="1190"/>
              </a:lnSpc>
              <a:spcBef>
                <a:spcPts val="250"/>
              </a:spcBef>
            </a:pPr>
            <a:r>
              <a:rPr sz="1100" spc="-50" dirty="0">
                <a:latin typeface="Trebuchet MS"/>
                <a:cs typeface="Trebuchet MS"/>
              </a:rPr>
              <a:t>12.2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канальная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система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иммерсивного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звука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на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Контрапертурных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75" dirty="0">
                <a:latin typeface="Trebuchet MS"/>
                <a:cs typeface="Trebuchet MS"/>
              </a:rPr>
              <a:t>акустических  </a:t>
            </a:r>
            <a:r>
              <a:rPr sz="1100" spc="-70" dirty="0">
                <a:latin typeface="Trebuchet MS"/>
                <a:cs typeface="Trebuchet MS"/>
              </a:rPr>
              <a:t>системах</a:t>
            </a:r>
            <a:endParaRPr sz="11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100" dirty="0">
              <a:latin typeface="Trebuchet MS"/>
              <a:cs typeface="Trebuchet MS"/>
            </a:endParaRPr>
          </a:p>
          <a:p>
            <a:pPr marL="12700" marR="13970">
              <a:lnSpc>
                <a:spcPct val="100000"/>
              </a:lnSpc>
              <a:spcBef>
                <a:spcPts val="900"/>
              </a:spcBef>
            </a:pPr>
            <a:r>
              <a:rPr sz="1100" spc="-5" dirty="0">
                <a:latin typeface="Carlito"/>
                <a:cs typeface="Carlito"/>
              </a:rPr>
              <a:t>Мультиформатная </a:t>
            </a:r>
            <a:r>
              <a:rPr sz="1100" dirty="0">
                <a:latin typeface="Carlito"/>
                <a:cs typeface="Carlito"/>
              </a:rPr>
              <a:t>система иммерсивного звучания, согласованная с акустическим </a:t>
            </a:r>
            <a:r>
              <a:rPr sz="1100" spc="-5" dirty="0">
                <a:latin typeface="Carlito"/>
                <a:cs typeface="Carlito"/>
              </a:rPr>
              <a:t>оформлением </a:t>
            </a:r>
            <a:r>
              <a:rPr sz="1100" dirty="0">
                <a:latin typeface="Carlito"/>
                <a:cs typeface="Carlito"/>
              </a:rPr>
              <a:t>кинозала, позволит  воспроизвести саундтреки кинофильмов с отличным разрешением </a:t>
            </a:r>
            <a:r>
              <a:rPr sz="1100" spc="-5" dirty="0">
                <a:latin typeface="Carlito"/>
                <a:cs typeface="Carlito"/>
              </a:rPr>
              <a:t>пространственных </a:t>
            </a:r>
            <a:r>
              <a:rPr sz="1100" dirty="0">
                <a:latin typeface="Carlito"/>
                <a:cs typeface="Carlito"/>
              </a:rPr>
              <a:t>звуковых образов и высокой  реалистичностью</a:t>
            </a:r>
            <a:r>
              <a:rPr sz="1100" spc="-40" dirty="0">
                <a:latin typeface="Carlito"/>
                <a:cs typeface="Carlito"/>
              </a:rPr>
              <a:t> </a:t>
            </a:r>
            <a:r>
              <a:rPr sz="1100" dirty="0">
                <a:latin typeface="Carlito"/>
                <a:cs typeface="Carlito"/>
              </a:rPr>
              <a:t>восприятия,</a:t>
            </a:r>
            <a:r>
              <a:rPr sz="1100" spc="-30" dirty="0">
                <a:latin typeface="Carlito"/>
                <a:cs typeface="Carlito"/>
              </a:rPr>
              <a:t> </a:t>
            </a:r>
            <a:r>
              <a:rPr sz="1100" dirty="0">
                <a:latin typeface="Carlito"/>
                <a:cs typeface="Carlito"/>
              </a:rPr>
              <a:t>обеспечивая</a:t>
            </a:r>
            <a:r>
              <a:rPr sz="1100" spc="-25" dirty="0">
                <a:latin typeface="Carlito"/>
                <a:cs typeface="Carlito"/>
              </a:rPr>
              <a:t> </a:t>
            </a:r>
            <a:r>
              <a:rPr sz="1100" dirty="0">
                <a:latin typeface="Carlito"/>
                <a:cs typeface="Carlito"/>
              </a:rPr>
              <a:t>погружение</a:t>
            </a:r>
            <a:r>
              <a:rPr sz="1100" spc="-25" dirty="0">
                <a:latin typeface="Carlito"/>
                <a:cs typeface="Carlito"/>
              </a:rPr>
              <a:t> </a:t>
            </a:r>
            <a:r>
              <a:rPr sz="1100" dirty="0">
                <a:latin typeface="Carlito"/>
                <a:cs typeface="Carlito"/>
              </a:rPr>
              <a:t>в</a:t>
            </a:r>
            <a:r>
              <a:rPr sz="1100" spc="5" dirty="0">
                <a:latin typeface="Carlito"/>
                <a:cs typeface="Carlito"/>
              </a:rPr>
              <a:t> </a:t>
            </a:r>
            <a:r>
              <a:rPr sz="1100" dirty="0">
                <a:latin typeface="Carlito"/>
                <a:cs typeface="Carlito"/>
              </a:rPr>
              <a:t>звуковую</a:t>
            </a:r>
            <a:r>
              <a:rPr sz="1100" spc="-30" dirty="0">
                <a:latin typeface="Carlito"/>
                <a:cs typeface="Carlito"/>
              </a:rPr>
              <a:t> </a:t>
            </a:r>
            <a:r>
              <a:rPr sz="1100" dirty="0">
                <a:latin typeface="Carlito"/>
                <a:cs typeface="Carlito"/>
              </a:rPr>
              <a:t>среду</a:t>
            </a:r>
            <a:r>
              <a:rPr sz="1100" spc="-5" dirty="0">
                <a:latin typeface="Carlito"/>
                <a:cs typeface="Carlito"/>
              </a:rPr>
              <a:t> </a:t>
            </a:r>
            <a:r>
              <a:rPr sz="1100" dirty="0">
                <a:latin typeface="Carlito"/>
                <a:cs typeface="Carlito"/>
              </a:rPr>
              <a:t>кинофильма</a:t>
            </a:r>
            <a:r>
              <a:rPr sz="1100" spc="-5" dirty="0">
                <a:latin typeface="Carlito"/>
                <a:cs typeface="Carlito"/>
              </a:rPr>
              <a:t> </a:t>
            </a:r>
            <a:r>
              <a:rPr sz="1100" dirty="0">
                <a:latin typeface="Carlito"/>
                <a:cs typeface="Carlito"/>
              </a:rPr>
              <a:t>на</a:t>
            </a:r>
            <a:r>
              <a:rPr sz="1100" spc="-10" dirty="0">
                <a:latin typeface="Carlito"/>
                <a:cs typeface="Carlito"/>
              </a:rPr>
              <a:t> </a:t>
            </a:r>
            <a:r>
              <a:rPr sz="1100" dirty="0">
                <a:latin typeface="Carlito"/>
                <a:cs typeface="Carlito"/>
              </a:rPr>
              <a:t>всех</a:t>
            </a:r>
            <a:r>
              <a:rPr sz="1100" spc="-10" dirty="0">
                <a:latin typeface="Carlito"/>
                <a:cs typeface="Carlito"/>
              </a:rPr>
              <a:t> </a:t>
            </a:r>
            <a:r>
              <a:rPr sz="1100" dirty="0">
                <a:latin typeface="Carlito"/>
                <a:cs typeface="Carlito"/>
              </a:rPr>
              <a:t>зрительных</a:t>
            </a:r>
            <a:r>
              <a:rPr sz="1100" spc="-15" dirty="0">
                <a:latin typeface="Carlito"/>
                <a:cs typeface="Carlito"/>
              </a:rPr>
              <a:t> </a:t>
            </a:r>
            <a:r>
              <a:rPr sz="1100" spc="-5" dirty="0">
                <a:latin typeface="Carlito"/>
                <a:cs typeface="Carlito"/>
              </a:rPr>
              <a:t>местах.</a:t>
            </a:r>
            <a:endParaRPr sz="11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50" dirty="0">
              <a:latin typeface="Carlito"/>
              <a:cs typeface="Carlito"/>
            </a:endParaRPr>
          </a:p>
          <a:p>
            <a:pPr marL="12700" marR="172085">
              <a:lnSpc>
                <a:spcPct val="100000"/>
              </a:lnSpc>
            </a:pPr>
            <a:r>
              <a:rPr sz="1100" spc="-55" dirty="0">
                <a:latin typeface="Trebuchet MS"/>
                <a:cs typeface="Trebuchet MS"/>
              </a:rPr>
              <a:t>Предлагаемые Контрапертурные </a:t>
            </a:r>
            <a:r>
              <a:rPr sz="1100" spc="-70" dirty="0">
                <a:latin typeface="Trebuchet MS"/>
                <a:cs typeface="Trebuchet MS"/>
              </a:rPr>
              <a:t>акустические </a:t>
            </a:r>
            <a:r>
              <a:rPr sz="1100" spc="-65" dirty="0">
                <a:latin typeface="Trebuchet MS"/>
                <a:cs typeface="Trebuchet MS"/>
              </a:rPr>
              <a:t>системы </a:t>
            </a:r>
            <a:r>
              <a:rPr sz="1100" spc="-50" dirty="0">
                <a:latin typeface="Trebuchet MS"/>
                <a:cs typeface="Trebuchet MS"/>
              </a:rPr>
              <a:t>специально </a:t>
            </a:r>
            <a:r>
              <a:rPr sz="1100" spc="-45" dirty="0">
                <a:latin typeface="Trebuchet MS"/>
                <a:cs typeface="Trebuchet MS"/>
              </a:rPr>
              <a:t>разработаны </a:t>
            </a:r>
            <a:r>
              <a:rPr sz="1100" spc="-60" dirty="0">
                <a:latin typeface="Trebuchet MS"/>
                <a:cs typeface="Trebuchet MS"/>
              </a:rPr>
              <a:t>для </a:t>
            </a:r>
            <a:r>
              <a:rPr sz="1100" spc="-50" dirty="0">
                <a:latin typeface="Trebuchet MS"/>
                <a:cs typeface="Trebuchet MS"/>
              </a:rPr>
              <a:t>применения в </a:t>
            </a:r>
            <a:r>
              <a:rPr sz="1100" spc="-55" dirty="0">
                <a:latin typeface="Trebuchet MS"/>
                <a:cs typeface="Trebuchet MS"/>
              </a:rPr>
              <a:t>кинозалах </a:t>
            </a:r>
            <a:r>
              <a:rPr sz="1100" spc="-45" dirty="0">
                <a:latin typeface="Trebuchet MS"/>
                <a:cs typeface="Trebuchet MS"/>
              </a:rPr>
              <a:t>и  </a:t>
            </a:r>
            <a:r>
              <a:rPr sz="1100" spc="-60" dirty="0">
                <a:latin typeface="Trebuchet MS"/>
                <a:cs typeface="Trebuchet MS"/>
              </a:rPr>
              <a:t>согласованы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80" dirty="0">
                <a:latin typeface="Trebuchet MS"/>
                <a:cs typeface="Trebuchet MS"/>
              </a:rPr>
              <a:t>с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многоканальными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звуковыми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70" dirty="0">
                <a:latin typeface="Trebuchet MS"/>
                <a:cs typeface="Trebuchet MS"/>
              </a:rPr>
              <a:t>форматами.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Все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70" dirty="0">
                <a:latin typeface="Trebuchet MS"/>
                <a:cs typeface="Trebuchet MS"/>
              </a:rPr>
              <a:t>акустические</a:t>
            </a:r>
            <a:r>
              <a:rPr sz="1100" spc="-120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системы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имеют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антивандальный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корпус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  </a:t>
            </a:r>
            <a:r>
              <a:rPr sz="1100" spc="-55" dirty="0">
                <a:latin typeface="Trebuchet MS"/>
                <a:cs typeface="Trebuchet MS"/>
              </a:rPr>
              <a:t>защиту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динамиков.</a:t>
            </a:r>
            <a:endParaRPr sz="1100" dirty="0">
              <a:latin typeface="Trebuchet MS"/>
              <a:cs typeface="Trebuchet MS"/>
            </a:endParaRPr>
          </a:p>
          <a:p>
            <a:pPr marL="12700" marR="122555">
              <a:lnSpc>
                <a:spcPct val="100000"/>
              </a:lnSpc>
              <a:spcBef>
                <a:spcPts val="5"/>
              </a:spcBef>
            </a:pPr>
            <a:r>
              <a:rPr sz="1100" spc="-50" dirty="0">
                <a:latin typeface="Trebuchet MS"/>
                <a:cs typeface="Trebuchet MS"/>
              </a:rPr>
              <a:t>Оптимальное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70" dirty="0">
                <a:latin typeface="Trebuchet MS"/>
                <a:cs typeface="Trebuchet MS"/>
              </a:rPr>
              <a:t>количество,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тип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</a:t>
            </a:r>
            <a:r>
              <a:rPr sz="1100" spc="-6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расположение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систем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гарантируют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высокое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пространственное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разрешение,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большой  </a:t>
            </a:r>
            <a:r>
              <a:rPr sz="1100" spc="-55" dirty="0">
                <a:latin typeface="Trebuchet MS"/>
                <a:cs typeface="Trebuchet MS"/>
              </a:rPr>
              <a:t>динамический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диапазон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высокую</a:t>
            </a:r>
            <a:r>
              <a:rPr sz="1100" spc="-114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реалистичность</a:t>
            </a:r>
            <a:r>
              <a:rPr sz="1100" spc="-12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звуковоспроизведения.</a:t>
            </a:r>
            <a:endParaRPr sz="1100" dirty="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1100" spc="-50" dirty="0">
                <a:latin typeface="Trebuchet MS"/>
                <a:cs typeface="Trebuchet MS"/>
              </a:rPr>
              <a:t>Контрапертурные</a:t>
            </a:r>
            <a:r>
              <a:rPr sz="1100" spc="-12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суббасовые</a:t>
            </a:r>
            <a:r>
              <a:rPr sz="1100" spc="-114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системы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расположены</a:t>
            </a:r>
            <a:r>
              <a:rPr sz="1100" spc="-114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в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подгребеночном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пространстве,</a:t>
            </a:r>
            <a:r>
              <a:rPr sz="1100" spc="-12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что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дополняет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звуковой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90" dirty="0">
                <a:latin typeface="Trebuchet MS"/>
                <a:cs typeface="Trebuchet MS"/>
              </a:rPr>
              <a:t>"эффект  </a:t>
            </a:r>
            <a:r>
              <a:rPr sz="1100" spc="-55" dirty="0">
                <a:latin typeface="Trebuchet MS"/>
                <a:cs typeface="Trebuchet MS"/>
              </a:rPr>
              <a:t>присутствия"</a:t>
            </a:r>
            <a:r>
              <a:rPr sz="1100" spc="-12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тактильными</a:t>
            </a:r>
            <a:r>
              <a:rPr sz="1100" spc="-114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ощущениями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высвобождает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дополнительное</a:t>
            </a:r>
            <a:r>
              <a:rPr sz="1100" spc="-12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пространство</a:t>
            </a:r>
            <a:r>
              <a:rPr sz="1100" spc="-114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в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кинозале.</a:t>
            </a:r>
            <a:endParaRPr sz="1100" dirty="0">
              <a:latin typeface="Trebuchet MS"/>
              <a:cs typeface="Trebuchet MS"/>
            </a:endParaRPr>
          </a:p>
          <a:p>
            <a:pPr marL="12700" marR="216535">
              <a:lnSpc>
                <a:spcPct val="100000"/>
              </a:lnSpc>
            </a:pPr>
            <a:r>
              <a:rPr sz="1100" spc="-50" dirty="0">
                <a:latin typeface="Trebuchet MS"/>
                <a:cs typeface="Trebuchet MS"/>
              </a:rPr>
              <a:t>Особая </a:t>
            </a:r>
            <a:r>
              <a:rPr sz="1100" spc="-55" dirty="0">
                <a:latin typeface="Trebuchet MS"/>
                <a:cs typeface="Trebuchet MS"/>
              </a:rPr>
              <a:t>конструкция </a:t>
            </a:r>
            <a:r>
              <a:rPr sz="1100" spc="-45" dirty="0">
                <a:latin typeface="Trebuchet MS"/>
                <a:cs typeface="Trebuchet MS"/>
              </a:rPr>
              <a:t>и </a:t>
            </a:r>
            <a:r>
              <a:rPr sz="1100" spc="-65" dirty="0">
                <a:latin typeface="Trebuchet MS"/>
                <a:cs typeface="Trebuchet MS"/>
              </a:rPr>
              <a:t>схема </a:t>
            </a:r>
            <a:r>
              <a:rPr sz="1100" spc="-55" dirty="0">
                <a:latin typeface="Trebuchet MS"/>
                <a:cs typeface="Trebuchet MS"/>
              </a:rPr>
              <a:t>расположения заэкранных </a:t>
            </a:r>
            <a:r>
              <a:rPr sz="1100" spc="-75" dirty="0">
                <a:latin typeface="Trebuchet MS"/>
                <a:cs typeface="Trebuchet MS"/>
              </a:rPr>
              <a:t>акустических </a:t>
            </a:r>
            <a:r>
              <a:rPr sz="1100" spc="-65" dirty="0">
                <a:latin typeface="Trebuchet MS"/>
                <a:cs typeface="Trebuchet MS"/>
              </a:rPr>
              <a:t>систем </a:t>
            </a:r>
            <a:r>
              <a:rPr sz="1100" spc="-55" dirty="0">
                <a:latin typeface="Trebuchet MS"/>
                <a:cs typeface="Trebuchet MS"/>
              </a:rPr>
              <a:t>позволяет расположить </a:t>
            </a:r>
            <a:r>
              <a:rPr sz="1100" spc="-65" dirty="0">
                <a:latin typeface="Trebuchet MS"/>
                <a:cs typeface="Trebuchet MS"/>
              </a:rPr>
              <a:t>эллиптический  </a:t>
            </a:r>
            <a:r>
              <a:rPr sz="1100" spc="-55" dirty="0">
                <a:latin typeface="Trebuchet MS"/>
                <a:cs typeface="Trebuchet MS"/>
              </a:rPr>
              <a:t>экран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на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небольшом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расстоянии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от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фронтальной</a:t>
            </a:r>
            <a:r>
              <a:rPr sz="1100" spc="-114" dirty="0">
                <a:latin typeface="Trebuchet MS"/>
                <a:cs typeface="Trebuchet MS"/>
              </a:rPr>
              <a:t> </a:t>
            </a:r>
            <a:r>
              <a:rPr sz="1100" spc="-75" dirty="0">
                <a:latin typeface="Trebuchet MS"/>
                <a:cs typeface="Trebuchet MS"/>
              </a:rPr>
              <a:t>стены,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увеличивая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таким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35" dirty="0">
                <a:latin typeface="Trebuchet MS"/>
                <a:cs typeface="Trebuchet MS"/>
              </a:rPr>
              <a:t>образом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пространство</a:t>
            </a:r>
            <a:r>
              <a:rPr sz="1100" spc="-120" dirty="0">
                <a:latin typeface="Trebuchet MS"/>
                <a:cs typeface="Trebuchet MS"/>
              </a:rPr>
              <a:t> </a:t>
            </a:r>
            <a:r>
              <a:rPr sz="1100" spc="-70" dirty="0">
                <a:latin typeface="Trebuchet MS"/>
                <a:cs typeface="Trebuchet MS"/>
              </a:rPr>
              <a:t>зала.</a:t>
            </a:r>
            <a:endParaRPr sz="1100" dirty="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289795" y="237820"/>
            <a:ext cx="1809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12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194465" y="3940963"/>
            <a:ext cx="4633595" cy="2917190"/>
            <a:chOff x="2194465" y="3940963"/>
            <a:chExt cx="4633595" cy="2917190"/>
          </a:xfrm>
        </p:grpSpPr>
        <p:sp>
          <p:nvSpPr>
            <p:cNvPr id="13" name="object 13"/>
            <p:cNvSpPr/>
            <p:nvPr/>
          </p:nvSpPr>
          <p:spPr>
            <a:xfrm>
              <a:off x="2194465" y="3940963"/>
              <a:ext cx="4633149" cy="291703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353055" y="4099560"/>
              <a:ext cx="4136136" cy="251917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36420" y="0"/>
            <a:ext cx="8069580" cy="6858000"/>
            <a:chOff x="1836420" y="0"/>
            <a:chExt cx="8069580" cy="6858000"/>
          </a:xfrm>
        </p:grpSpPr>
        <p:sp>
          <p:nvSpPr>
            <p:cNvPr id="3" name="object 3"/>
            <p:cNvSpPr/>
            <p:nvPr/>
          </p:nvSpPr>
          <p:spPr>
            <a:xfrm>
              <a:off x="1836420" y="0"/>
              <a:ext cx="8069580" cy="6858000"/>
            </a:xfrm>
            <a:custGeom>
              <a:avLst/>
              <a:gdLst/>
              <a:ahLst/>
              <a:cxnLst/>
              <a:rect l="l" t="t" r="r" b="b"/>
              <a:pathLst>
                <a:path w="8069580" h="6858000">
                  <a:moveTo>
                    <a:pt x="0" y="6858000"/>
                  </a:moveTo>
                  <a:lnTo>
                    <a:pt x="8069580" y="6858000"/>
                  </a:lnTo>
                  <a:lnTo>
                    <a:pt x="806958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052824" y="470291"/>
              <a:ext cx="7606293" cy="1110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114550" y="500633"/>
              <a:ext cx="7538084" cy="0"/>
            </a:xfrm>
            <a:custGeom>
              <a:avLst/>
              <a:gdLst/>
              <a:ahLst/>
              <a:cxnLst/>
              <a:rect l="l" t="t" r="r" b="b"/>
              <a:pathLst>
                <a:path w="7538084">
                  <a:moveTo>
                    <a:pt x="0" y="0"/>
                  </a:moveTo>
                  <a:lnTo>
                    <a:pt x="7537831" y="0"/>
                  </a:lnTo>
                </a:path>
              </a:pathLst>
            </a:custGeom>
            <a:ln w="25908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367788" y="211618"/>
            <a:ext cx="10693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75" dirty="0">
                <a:latin typeface="Verdana"/>
                <a:cs typeface="Verdana"/>
              </a:rPr>
              <a:t>КИ</a:t>
            </a:r>
            <a:r>
              <a:rPr sz="1200" spc="-80" dirty="0">
                <a:latin typeface="Verdana"/>
                <a:cs typeface="Verdana"/>
              </a:rPr>
              <a:t>Н</a:t>
            </a:r>
            <a:r>
              <a:rPr sz="1200" spc="-15" dirty="0">
                <a:latin typeface="Verdana"/>
                <a:cs typeface="Verdana"/>
              </a:rPr>
              <a:t>ОКРЕСЛ</a:t>
            </a:r>
            <a:r>
              <a:rPr sz="1200" spc="65" dirty="0">
                <a:latin typeface="Verdana"/>
                <a:cs typeface="Verdana"/>
              </a:rPr>
              <a:t>А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289795" y="237820"/>
            <a:ext cx="1809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13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67788" y="1214374"/>
            <a:ext cx="6478905" cy="125031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235"/>
              </a:spcBef>
            </a:pPr>
            <a:r>
              <a:rPr sz="1100" spc="-35" dirty="0">
                <a:latin typeface="Trebuchet MS"/>
                <a:cs typeface="Trebuchet MS"/>
              </a:rPr>
              <a:t>При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просмотре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кинофильма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необходимо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создать</a:t>
            </a:r>
            <a:r>
              <a:rPr sz="1100" spc="-114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условия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для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максимального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расслабления,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поэтому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крайне  </a:t>
            </a:r>
            <a:r>
              <a:rPr sz="1100" spc="-50" dirty="0">
                <a:latin typeface="Trebuchet MS"/>
                <a:cs typeface="Trebuchet MS"/>
              </a:rPr>
              <a:t>важно </a:t>
            </a:r>
            <a:r>
              <a:rPr sz="1100" spc="-65" dirty="0">
                <a:latin typeface="Trebuchet MS"/>
                <a:cs typeface="Trebuchet MS"/>
              </a:rPr>
              <a:t>уделять </a:t>
            </a:r>
            <a:r>
              <a:rPr sz="1100" spc="-45" dirty="0">
                <a:latin typeface="Trebuchet MS"/>
                <a:cs typeface="Trebuchet MS"/>
              </a:rPr>
              <a:t>внимание </a:t>
            </a:r>
            <a:r>
              <a:rPr sz="1100" spc="-50" dirty="0">
                <a:latin typeface="Trebuchet MS"/>
                <a:cs typeface="Trebuchet MS"/>
              </a:rPr>
              <a:t>эргономике </a:t>
            </a:r>
            <a:r>
              <a:rPr sz="1100" spc="-80" dirty="0">
                <a:latin typeface="Trebuchet MS"/>
                <a:cs typeface="Trebuchet MS"/>
              </a:rPr>
              <a:t>кресел. </a:t>
            </a:r>
            <a:r>
              <a:rPr sz="1100" spc="-60" dirty="0">
                <a:latin typeface="Trebuchet MS"/>
                <a:cs typeface="Trebuchet MS"/>
              </a:rPr>
              <a:t>Зритель </a:t>
            </a:r>
            <a:r>
              <a:rPr sz="1100" spc="-55" dirty="0">
                <a:latin typeface="Trebuchet MS"/>
                <a:cs typeface="Trebuchet MS"/>
              </a:rPr>
              <a:t>должен </a:t>
            </a:r>
            <a:r>
              <a:rPr sz="1100" spc="-60" dirty="0">
                <a:latin typeface="Trebuchet MS"/>
                <a:cs typeface="Trebuchet MS"/>
              </a:rPr>
              <a:t>погрузиться </a:t>
            </a:r>
            <a:r>
              <a:rPr sz="1100" spc="-50" dirty="0">
                <a:latin typeface="Trebuchet MS"/>
                <a:cs typeface="Trebuchet MS"/>
              </a:rPr>
              <a:t>в экранную историю </a:t>
            </a:r>
            <a:r>
              <a:rPr sz="1100" spc="-45" dirty="0">
                <a:latin typeface="Trebuchet MS"/>
                <a:cs typeface="Trebuchet MS"/>
              </a:rPr>
              <a:t>и </a:t>
            </a:r>
            <a:r>
              <a:rPr sz="1100" spc="-50" dirty="0">
                <a:latin typeface="Trebuchet MS"/>
                <a:cs typeface="Trebuchet MS"/>
              </a:rPr>
              <a:t>забыть </a:t>
            </a:r>
            <a:r>
              <a:rPr sz="1100" spc="-25" dirty="0">
                <a:latin typeface="Trebuchet MS"/>
                <a:cs typeface="Trebuchet MS"/>
              </a:rPr>
              <a:t>об  </a:t>
            </a:r>
            <a:r>
              <a:rPr sz="1100" spc="-50" dirty="0">
                <a:latin typeface="Trebuchet MS"/>
                <a:cs typeface="Trebuchet MS"/>
              </a:rPr>
              <a:t>окружающем </a:t>
            </a:r>
            <a:r>
              <a:rPr sz="1100" spc="-65" dirty="0">
                <a:latin typeface="Trebuchet MS"/>
                <a:cs typeface="Trebuchet MS"/>
              </a:rPr>
              <a:t>мире. </a:t>
            </a:r>
            <a:r>
              <a:rPr sz="1100" spc="-50" dirty="0">
                <a:latin typeface="Trebuchet MS"/>
                <a:cs typeface="Trebuchet MS"/>
              </a:rPr>
              <a:t>Функциональные </a:t>
            </a:r>
            <a:r>
              <a:rPr sz="1100" spc="-65" dirty="0">
                <a:latin typeface="Trebuchet MS"/>
                <a:cs typeface="Trebuchet MS"/>
              </a:rPr>
              <a:t>кресла </a:t>
            </a:r>
            <a:r>
              <a:rPr sz="1100" spc="-80" dirty="0">
                <a:latin typeface="Trebuchet MS"/>
                <a:cs typeface="Trebuchet MS"/>
              </a:rPr>
              <a:t>с </a:t>
            </a:r>
            <a:r>
              <a:rPr sz="1100" spc="-50" dirty="0">
                <a:latin typeface="Trebuchet MS"/>
                <a:cs typeface="Trebuchet MS"/>
              </a:rPr>
              <a:t>реклайнером оснащены </a:t>
            </a:r>
            <a:r>
              <a:rPr sz="1100" spc="-65" dirty="0">
                <a:latin typeface="Trebuchet MS"/>
                <a:cs typeface="Trebuchet MS"/>
              </a:rPr>
              <a:t>электрическим </a:t>
            </a:r>
            <a:r>
              <a:rPr sz="1100" spc="-35" dirty="0">
                <a:latin typeface="Trebuchet MS"/>
                <a:cs typeface="Trebuchet MS"/>
              </a:rPr>
              <a:t>приводом </a:t>
            </a:r>
            <a:r>
              <a:rPr sz="1100" spc="-80" dirty="0">
                <a:latin typeface="Trebuchet MS"/>
                <a:cs typeface="Trebuchet MS"/>
              </a:rPr>
              <a:t>с </a:t>
            </a:r>
            <a:r>
              <a:rPr sz="1100" spc="-45" dirty="0">
                <a:latin typeface="Trebuchet MS"/>
                <a:cs typeface="Trebuchet MS"/>
              </a:rPr>
              <a:t>плавной  </a:t>
            </a:r>
            <a:r>
              <a:rPr sz="1100" spc="-55" dirty="0">
                <a:latin typeface="Trebuchet MS"/>
                <a:cs typeface="Trebuchet MS"/>
              </a:rPr>
              <a:t>регулировкой </a:t>
            </a:r>
            <a:r>
              <a:rPr sz="1100" spc="-60" dirty="0">
                <a:latin typeface="Trebuchet MS"/>
                <a:cs typeface="Trebuchet MS"/>
              </a:rPr>
              <a:t>положения. </a:t>
            </a:r>
            <a:r>
              <a:rPr sz="1100" spc="-45" dirty="0">
                <a:latin typeface="Trebuchet MS"/>
                <a:cs typeface="Trebuchet MS"/>
              </a:rPr>
              <a:t>Вы </a:t>
            </a:r>
            <a:r>
              <a:rPr sz="1100" spc="-60" dirty="0">
                <a:latin typeface="Trebuchet MS"/>
                <a:cs typeface="Trebuchet MS"/>
              </a:rPr>
              <a:t>имеете </a:t>
            </a:r>
            <a:r>
              <a:rPr sz="1100" spc="-50" dirty="0">
                <a:latin typeface="Trebuchet MS"/>
                <a:cs typeface="Trebuchet MS"/>
              </a:rPr>
              <a:t>возможность </a:t>
            </a:r>
            <a:r>
              <a:rPr sz="1100" spc="-65" dirty="0">
                <a:latin typeface="Trebuchet MS"/>
                <a:cs typeface="Trebuchet MS"/>
              </a:rPr>
              <a:t>зафиксировать </a:t>
            </a:r>
            <a:r>
              <a:rPr sz="1100" spc="-50" dirty="0">
                <a:latin typeface="Trebuchet MS"/>
                <a:cs typeface="Trebuchet MS"/>
              </a:rPr>
              <a:t>механизм </a:t>
            </a:r>
            <a:r>
              <a:rPr sz="1100" spc="-40" dirty="0">
                <a:latin typeface="Trebuchet MS"/>
                <a:cs typeface="Trebuchet MS"/>
              </a:rPr>
              <a:t>абсолютно </a:t>
            </a:r>
            <a:r>
              <a:rPr sz="1100" spc="-50" dirty="0">
                <a:latin typeface="Trebuchet MS"/>
                <a:cs typeface="Trebuchet MS"/>
              </a:rPr>
              <a:t>в </a:t>
            </a:r>
            <a:r>
              <a:rPr sz="1100" spc="-35" dirty="0">
                <a:latin typeface="Trebuchet MS"/>
                <a:cs typeface="Trebuchet MS"/>
              </a:rPr>
              <a:t>любом удобном  </a:t>
            </a:r>
            <a:r>
              <a:rPr sz="1100" spc="-60" dirty="0">
                <a:latin typeface="Trebuchet MS"/>
                <a:cs typeface="Trebuchet MS"/>
              </a:rPr>
              <a:t>положении, что дает </a:t>
            </a:r>
            <a:r>
              <a:rPr sz="1100" spc="-50" dirty="0">
                <a:latin typeface="Trebuchet MS"/>
                <a:cs typeface="Trebuchet MS"/>
              </a:rPr>
              <a:t>возможность </a:t>
            </a:r>
            <a:r>
              <a:rPr sz="1100" spc="-45" dirty="0">
                <a:latin typeface="Trebuchet MS"/>
                <a:cs typeface="Trebuchet MS"/>
              </a:rPr>
              <a:t>подбирать </a:t>
            </a:r>
            <a:r>
              <a:rPr sz="1100" spc="-55" dirty="0">
                <a:latin typeface="Trebuchet MS"/>
                <a:cs typeface="Trebuchet MS"/>
              </a:rPr>
              <a:t>анатомически </a:t>
            </a:r>
            <a:r>
              <a:rPr sz="1100" spc="-50" dirty="0">
                <a:latin typeface="Trebuchet MS"/>
                <a:cs typeface="Trebuchet MS"/>
              </a:rPr>
              <a:t>оптимальный </a:t>
            </a:r>
            <a:r>
              <a:rPr sz="1100" spc="-60" dirty="0">
                <a:latin typeface="Trebuchet MS"/>
                <a:cs typeface="Trebuchet MS"/>
              </a:rPr>
              <a:t>вариант. </a:t>
            </a:r>
            <a:r>
              <a:rPr sz="1100" spc="-55" dirty="0">
                <a:latin typeface="Trebuchet MS"/>
                <a:cs typeface="Trebuchet MS"/>
              </a:rPr>
              <a:t>Предлагаемые </a:t>
            </a:r>
            <a:r>
              <a:rPr sz="1100" spc="-60" dirty="0">
                <a:latin typeface="Trebuchet MS"/>
                <a:cs typeface="Trebuchet MS"/>
              </a:rPr>
              <a:t>элитные  </a:t>
            </a:r>
            <a:r>
              <a:rPr sz="1100" spc="-65" dirty="0">
                <a:latin typeface="Trebuchet MS"/>
                <a:cs typeface="Trebuchet MS"/>
              </a:rPr>
              <a:t>кресла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имеют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отделку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высококачественной</a:t>
            </a:r>
            <a:r>
              <a:rPr sz="1100" spc="-114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натуральной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75" dirty="0">
                <a:latin typeface="Trebuchet MS"/>
                <a:cs typeface="Trebuchet MS"/>
              </a:rPr>
              <a:t>кожей.</a:t>
            </a: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9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100" spc="-45" dirty="0">
                <a:latin typeface="Trebuchet MS"/>
                <a:cs typeface="Trebuchet MS"/>
              </a:rPr>
              <a:t>На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заднем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ряду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предлагается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установка</a:t>
            </a:r>
            <a:r>
              <a:rPr sz="1100" spc="-12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«Ловсетов»</a:t>
            </a:r>
            <a:r>
              <a:rPr sz="1100" spc="-114" dirty="0">
                <a:latin typeface="Trebuchet MS"/>
                <a:cs typeface="Trebuchet MS"/>
              </a:rPr>
              <a:t> </a:t>
            </a:r>
            <a:r>
              <a:rPr sz="1100" spc="-70" dirty="0">
                <a:latin typeface="Trebuchet MS"/>
                <a:cs typeface="Trebuchet MS"/>
              </a:rPr>
              <a:t>-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сдвоенных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кресел-диванов.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032953" y="2843783"/>
            <a:ext cx="7613015" cy="4014470"/>
            <a:chOff x="2032953" y="2843783"/>
            <a:chExt cx="7613015" cy="4014470"/>
          </a:xfrm>
        </p:grpSpPr>
        <p:sp>
          <p:nvSpPr>
            <p:cNvPr id="12" name="object 12"/>
            <p:cNvSpPr/>
            <p:nvPr/>
          </p:nvSpPr>
          <p:spPr>
            <a:xfrm>
              <a:off x="2032953" y="3129198"/>
              <a:ext cx="4083657" cy="269293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113788" y="2843783"/>
              <a:ext cx="3953255" cy="314401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817108" y="3267481"/>
              <a:ext cx="3828288" cy="359051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067044" y="3517390"/>
              <a:ext cx="3258311" cy="324764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3641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836420" y="0"/>
            <a:ext cx="8069580" cy="6858000"/>
            <a:chOff x="1836420" y="0"/>
            <a:chExt cx="8069580" cy="6858000"/>
          </a:xfrm>
        </p:grpSpPr>
        <p:sp>
          <p:nvSpPr>
            <p:cNvPr id="4" name="object 4"/>
            <p:cNvSpPr/>
            <p:nvPr/>
          </p:nvSpPr>
          <p:spPr>
            <a:xfrm>
              <a:off x="1836420" y="0"/>
              <a:ext cx="8069580" cy="6858000"/>
            </a:xfrm>
            <a:custGeom>
              <a:avLst/>
              <a:gdLst/>
              <a:ahLst/>
              <a:cxnLst/>
              <a:rect l="l" t="t" r="r" b="b"/>
              <a:pathLst>
                <a:path w="8069580" h="6858000">
                  <a:moveTo>
                    <a:pt x="0" y="6858000"/>
                  </a:moveTo>
                  <a:lnTo>
                    <a:pt x="8069580" y="6858000"/>
                  </a:lnTo>
                  <a:lnTo>
                    <a:pt x="806958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52824" y="470291"/>
              <a:ext cx="7606293" cy="1110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114550" y="500633"/>
              <a:ext cx="7538084" cy="0"/>
            </a:xfrm>
            <a:custGeom>
              <a:avLst/>
              <a:gdLst/>
              <a:ahLst/>
              <a:cxnLst/>
              <a:rect l="l" t="t" r="r" b="b"/>
              <a:pathLst>
                <a:path w="7538084">
                  <a:moveTo>
                    <a:pt x="0" y="0"/>
                  </a:moveTo>
                  <a:lnTo>
                    <a:pt x="7537831" y="0"/>
                  </a:lnTo>
                </a:path>
              </a:pathLst>
            </a:custGeom>
            <a:ln w="25908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367788" y="237820"/>
            <a:ext cx="7435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90" dirty="0">
                <a:latin typeface="Verdana"/>
                <a:cs typeface="Verdana"/>
              </a:rPr>
              <a:t>ИНТЕРЬЕР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67788" y="831341"/>
            <a:ext cx="6833234" cy="18237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7305">
              <a:lnSpc>
                <a:spcPts val="1255"/>
              </a:lnSpc>
              <a:spcBef>
                <a:spcPts val="105"/>
              </a:spcBef>
            </a:pPr>
            <a:r>
              <a:rPr sz="1100" spc="-50" dirty="0">
                <a:latin typeface="Trebuchet MS"/>
                <a:cs typeface="Trebuchet MS"/>
              </a:rPr>
              <a:t>Роскошный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дизайн</a:t>
            </a:r>
            <a:endParaRPr sz="1100" dirty="0">
              <a:latin typeface="Trebuchet MS"/>
              <a:cs typeface="Trebuchet MS"/>
            </a:endParaRPr>
          </a:p>
          <a:p>
            <a:pPr marL="27305">
              <a:lnSpc>
                <a:spcPts val="1255"/>
              </a:lnSpc>
            </a:pPr>
            <a:r>
              <a:rPr sz="1100" spc="-45" dirty="0">
                <a:latin typeface="Trebuchet MS"/>
                <a:cs typeface="Trebuchet MS"/>
              </a:rPr>
              <a:t>и </a:t>
            </a:r>
            <a:r>
              <a:rPr sz="1100" spc="-55" dirty="0">
                <a:latin typeface="Trebuchet MS"/>
                <a:cs typeface="Trebuchet MS"/>
              </a:rPr>
              <a:t>световое</a:t>
            </a:r>
            <a:r>
              <a:rPr sz="1100" spc="-16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оформление</a:t>
            </a:r>
            <a:endParaRPr sz="1100" dirty="0">
              <a:latin typeface="Trebuchet MS"/>
              <a:cs typeface="Trebuchet MS"/>
            </a:endParaRPr>
          </a:p>
          <a:p>
            <a:pPr marL="12700">
              <a:lnSpc>
                <a:spcPts val="1255"/>
              </a:lnSpc>
              <a:spcBef>
                <a:spcPts val="815"/>
              </a:spcBef>
            </a:pPr>
            <a:r>
              <a:rPr sz="1100" spc="-60" dirty="0">
                <a:latin typeface="Trebuchet MS"/>
                <a:cs typeface="Trebuchet MS"/>
              </a:rPr>
              <a:t>Архитектура</a:t>
            </a:r>
            <a:r>
              <a:rPr sz="1100" spc="-12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помещения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отделочные</a:t>
            </a:r>
            <a:r>
              <a:rPr sz="1100" spc="-114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материалы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кинозала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позволят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получить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идеальные</a:t>
            </a:r>
            <a:r>
              <a:rPr sz="1100" spc="-120" dirty="0">
                <a:latin typeface="Trebuchet MS"/>
                <a:cs typeface="Trebuchet MS"/>
              </a:rPr>
              <a:t> </a:t>
            </a:r>
            <a:r>
              <a:rPr sz="1100" spc="-70" dirty="0">
                <a:latin typeface="Trebuchet MS"/>
                <a:cs typeface="Trebuchet MS"/>
              </a:rPr>
              <a:t>акустические</a:t>
            </a:r>
            <a:endParaRPr sz="1100" dirty="0">
              <a:latin typeface="Trebuchet MS"/>
              <a:cs typeface="Trebuchet MS"/>
            </a:endParaRPr>
          </a:p>
          <a:p>
            <a:pPr marL="12700" marR="133350">
              <a:lnSpc>
                <a:spcPts val="1190"/>
              </a:lnSpc>
              <a:spcBef>
                <a:spcPts val="85"/>
              </a:spcBef>
            </a:pPr>
            <a:r>
              <a:rPr sz="1100" spc="-70" dirty="0">
                <a:latin typeface="Trebuchet MS"/>
                <a:cs typeface="Trebuchet MS"/>
              </a:rPr>
              <a:t>характеристики, </a:t>
            </a:r>
            <a:r>
              <a:rPr sz="1100" spc="-60" dirty="0">
                <a:latin typeface="Trebuchet MS"/>
                <a:cs typeface="Trebuchet MS"/>
              </a:rPr>
              <a:t>исключающие </a:t>
            </a:r>
            <a:r>
              <a:rPr sz="1100" spc="-55" dirty="0">
                <a:latin typeface="Trebuchet MS"/>
                <a:cs typeface="Trebuchet MS"/>
              </a:rPr>
              <a:t>появление паразитных </a:t>
            </a:r>
            <a:r>
              <a:rPr sz="1100" spc="-60" dirty="0">
                <a:latin typeface="Trebuchet MS"/>
                <a:cs typeface="Trebuchet MS"/>
              </a:rPr>
              <a:t>«стоящих </a:t>
            </a:r>
            <a:r>
              <a:rPr sz="1100" spc="-45" dirty="0">
                <a:latin typeface="Trebuchet MS"/>
                <a:cs typeface="Trebuchet MS"/>
              </a:rPr>
              <a:t>волн» и </a:t>
            </a:r>
            <a:r>
              <a:rPr sz="1100" spc="-50" dirty="0">
                <a:latin typeface="Trebuchet MS"/>
                <a:cs typeface="Trebuchet MS"/>
              </a:rPr>
              <a:t>реверберации. </a:t>
            </a:r>
            <a:r>
              <a:rPr sz="1100" spc="-45" dirty="0">
                <a:latin typeface="Trebuchet MS"/>
                <a:cs typeface="Trebuchet MS"/>
              </a:rPr>
              <a:t>Просторная </a:t>
            </a:r>
            <a:r>
              <a:rPr sz="1100" spc="-50" dirty="0">
                <a:latin typeface="Trebuchet MS"/>
                <a:cs typeface="Trebuchet MS"/>
              </a:rPr>
              <a:t>площадь </a:t>
            </a:r>
            <a:r>
              <a:rPr sz="1100" spc="-45" dirty="0">
                <a:latin typeface="Trebuchet MS"/>
                <a:cs typeface="Trebuchet MS"/>
              </a:rPr>
              <a:t>и  </a:t>
            </a:r>
            <a:r>
              <a:rPr sz="1100" spc="-55" dirty="0">
                <a:latin typeface="Trebuchet MS"/>
                <a:cs typeface="Trebuchet MS"/>
              </a:rPr>
              <a:t>правильная </a:t>
            </a:r>
            <a:r>
              <a:rPr sz="1100" spc="-60" dirty="0">
                <a:latin typeface="Trebuchet MS"/>
                <a:cs typeface="Trebuchet MS"/>
              </a:rPr>
              <a:t>эргономическая </a:t>
            </a:r>
            <a:r>
              <a:rPr sz="1100" spc="-45" dirty="0">
                <a:latin typeface="Trebuchet MS"/>
                <a:cs typeface="Trebuchet MS"/>
              </a:rPr>
              <a:t>компоновка </a:t>
            </a:r>
            <a:r>
              <a:rPr sz="1100" spc="-50" dirty="0">
                <a:latin typeface="Trebuchet MS"/>
                <a:cs typeface="Trebuchet MS"/>
              </a:rPr>
              <a:t>размещения </a:t>
            </a:r>
            <a:r>
              <a:rPr sz="1100" spc="-65" dirty="0">
                <a:latin typeface="Trebuchet MS"/>
                <a:cs typeface="Trebuchet MS"/>
              </a:rPr>
              <a:t>комфортных </a:t>
            </a:r>
            <a:r>
              <a:rPr sz="1100" spc="-70" dirty="0">
                <a:latin typeface="Trebuchet MS"/>
                <a:cs typeface="Trebuchet MS"/>
              </a:rPr>
              <a:t>кресел </a:t>
            </a:r>
            <a:r>
              <a:rPr sz="1100" spc="-40" dirty="0">
                <a:latin typeface="Trebuchet MS"/>
                <a:cs typeface="Trebuchet MS"/>
              </a:rPr>
              <a:t>на </a:t>
            </a:r>
            <a:r>
              <a:rPr sz="1100" spc="-70" dirty="0">
                <a:latin typeface="Trebuchet MS"/>
                <a:cs typeface="Trebuchet MS"/>
              </a:rPr>
              <a:t>гребенке, </a:t>
            </a:r>
            <a:r>
              <a:rPr sz="1100" spc="-50" dirty="0">
                <a:latin typeface="Trebuchet MS"/>
                <a:cs typeface="Trebuchet MS"/>
              </a:rPr>
              <a:t>дополнят </a:t>
            </a:r>
            <a:r>
              <a:rPr sz="1100" spc="-60" dirty="0">
                <a:latin typeface="Trebuchet MS"/>
                <a:cs typeface="Trebuchet MS"/>
              </a:rPr>
              <a:t>впечатление </a:t>
            </a:r>
            <a:r>
              <a:rPr sz="1100" spc="-50" dirty="0">
                <a:latin typeface="Trebuchet MS"/>
                <a:cs typeface="Trebuchet MS"/>
              </a:rPr>
              <a:t>от  приятного </a:t>
            </a:r>
            <a:r>
              <a:rPr sz="1100" spc="-45" dirty="0">
                <a:latin typeface="Trebuchet MS"/>
                <a:cs typeface="Trebuchet MS"/>
              </a:rPr>
              <a:t>просмотра</a:t>
            </a:r>
            <a:r>
              <a:rPr sz="1100" spc="-145" dirty="0">
                <a:latin typeface="Trebuchet MS"/>
                <a:cs typeface="Trebuchet MS"/>
              </a:rPr>
              <a:t> </a:t>
            </a:r>
            <a:r>
              <a:rPr sz="1100" spc="-70" dirty="0">
                <a:latin typeface="Trebuchet MS"/>
                <a:cs typeface="Trebuchet MS"/>
              </a:rPr>
              <a:t>кинофильма.</a:t>
            </a:r>
            <a:endParaRPr sz="11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85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spc="-50" dirty="0">
                <a:latin typeface="Trebuchet MS"/>
                <a:cs typeface="Trebuchet MS"/>
              </a:rPr>
              <a:t>Эксклюзивное</a:t>
            </a:r>
            <a:r>
              <a:rPr sz="1100" spc="-12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изготовление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стеновых</a:t>
            </a:r>
            <a:r>
              <a:rPr sz="1100" spc="-114" dirty="0">
                <a:latin typeface="Trebuchet MS"/>
                <a:cs typeface="Trebuchet MS"/>
              </a:rPr>
              <a:t> </a:t>
            </a:r>
            <a:r>
              <a:rPr sz="1100" spc="-75" dirty="0">
                <a:latin typeface="Trebuchet MS"/>
                <a:cs typeface="Trebuchet MS"/>
              </a:rPr>
              <a:t>акустических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15" dirty="0">
                <a:latin typeface="Trebuchet MS"/>
                <a:cs typeface="Trebuchet MS"/>
              </a:rPr>
              <a:t>3D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панелей,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придаст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залу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индивидуальности.</a:t>
            </a:r>
            <a:endParaRPr sz="11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 dirty="0">
              <a:latin typeface="Trebuchet MS"/>
              <a:cs typeface="Trebuchet MS"/>
            </a:endParaRPr>
          </a:p>
          <a:p>
            <a:pPr marL="12700" marR="5080">
              <a:lnSpc>
                <a:spcPts val="1190"/>
              </a:lnSpc>
            </a:pPr>
            <a:r>
              <a:rPr sz="1100" spc="-40" dirty="0">
                <a:latin typeface="Trebuchet MS"/>
                <a:cs typeface="Trebuchet MS"/>
              </a:rPr>
              <a:t>Особое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внимание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мы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уделяем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освещению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световому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оформлению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кинозала,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контурная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светодиодная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подсветка  </a:t>
            </a:r>
            <a:r>
              <a:rPr sz="1100" spc="-65" dirty="0">
                <a:latin typeface="Trebuchet MS"/>
                <a:cs typeface="Trebuchet MS"/>
              </a:rPr>
              <a:t>украсит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расширит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пространство</a:t>
            </a:r>
            <a:r>
              <a:rPr sz="1100" spc="-12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великолепного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кинозала.</a:t>
            </a:r>
            <a:endParaRPr sz="1100" dirty="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289795" y="237820"/>
            <a:ext cx="1809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14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095755" y="2863541"/>
            <a:ext cx="8475345" cy="3994785"/>
            <a:chOff x="1095755" y="2863541"/>
            <a:chExt cx="8475345" cy="3994785"/>
          </a:xfrm>
        </p:grpSpPr>
        <p:sp>
          <p:nvSpPr>
            <p:cNvPr id="13" name="object 13"/>
            <p:cNvSpPr/>
            <p:nvPr/>
          </p:nvSpPr>
          <p:spPr>
            <a:xfrm>
              <a:off x="1095755" y="2863541"/>
              <a:ext cx="8474964" cy="399445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290827" y="3058667"/>
              <a:ext cx="7896859" cy="352044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3641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836420" y="0"/>
            <a:ext cx="8069580" cy="6858000"/>
            <a:chOff x="1836420" y="0"/>
            <a:chExt cx="8069580" cy="6858000"/>
          </a:xfrm>
        </p:grpSpPr>
        <p:sp>
          <p:nvSpPr>
            <p:cNvPr id="4" name="object 4"/>
            <p:cNvSpPr/>
            <p:nvPr/>
          </p:nvSpPr>
          <p:spPr>
            <a:xfrm>
              <a:off x="1836420" y="0"/>
              <a:ext cx="8069580" cy="6858000"/>
            </a:xfrm>
            <a:custGeom>
              <a:avLst/>
              <a:gdLst/>
              <a:ahLst/>
              <a:cxnLst/>
              <a:rect l="l" t="t" r="r" b="b"/>
              <a:pathLst>
                <a:path w="8069580" h="6858000">
                  <a:moveTo>
                    <a:pt x="0" y="6858000"/>
                  </a:moveTo>
                  <a:lnTo>
                    <a:pt x="8069580" y="6858000"/>
                  </a:lnTo>
                  <a:lnTo>
                    <a:pt x="806958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52824" y="470291"/>
              <a:ext cx="7606293" cy="1110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114550" y="500633"/>
              <a:ext cx="7538084" cy="0"/>
            </a:xfrm>
            <a:custGeom>
              <a:avLst/>
              <a:gdLst/>
              <a:ahLst/>
              <a:cxnLst/>
              <a:rect l="l" t="t" r="r" b="b"/>
              <a:pathLst>
                <a:path w="7538084">
                  <a:moveTo>
                    <a:pt x="0" y="0"/>
                  </a:moveTo>
                  <a:lnTo>
                    <a:pt x="7537831" y="0"/>
                  </a:lnTo>
                </a:path>
              </a:pathLst>
            </a:custGeom>
            <a:ln w="25908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321939" y="202758"/>
            <a:ext cx="2361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65" dirty="0">
                <a:latin typeface="Verdana"/>
                <a:cs typeface="Verdana"/>
              </a:rPr>
              <a:t>АРХИТЕКТУРА </a:t>
            </a:r>
            <a:r>
              <a:rPr sz="1200" spc="-15" dirty="0">
                <a:latin typeface="Verdana"/>
                <a:cs typeface="Verdana"/>
              </a:rPr>
              <a:t>И</a:t>
            </a:r>
            <a:r>
              <a:rPr sz="1200" spc="-125" dirty="0">
                <a:latin typeface="Verdana"/>
                <a:cs typeface="Verdana"/>
              </a:rPr>
              <a:t> </a:t>
            </a:r>
            <a:r>
              <a:rPr sz="1200" spc="-40" dirty="0">
                <a:latin typeface="Verdana"/>
                <a:cs typeface="Verdana"/>
              </a:rPr>
              <a:t>КОНСТРУКЦИИ</a:t>
            </a:r>
            <a:endParaRPr sz="1200" dirty="0">
              <a:latin typeface="Verdana"/>
              <a:cs typeface="Verdan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306067" y="3345218"/>
            <a:ext cx="7329170" cy="3512820"/>
            <a:chOff x="1306067" y="3345218"/>
            <a:chExt cx="7329170" cy="3512820"/>
          </a:xfrm>
        </p:grpSpPr>
        <p:sp>
          <p:nvSpPr>
            <p:cNvPr id="11" name="object 11"/>
            <p:cNvSpPr/>
            <p:nvPr/>
          </p:nvSpPr>
          <p:spPr>
            <a:xfrm>
              <a:off x="1306067" y="3345218"/>
              <a:ext cx="7328916" cy="351278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01139" y="3540252"/>
              <a:ext cx="6758940" cy="309829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9289795" y="237820"/>
            <a:ext cx="1809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15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331847" y="829817"/>
            <a:ext cx="6788784" cy="2254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Trebuchet MS"/>
                <a:cs typeface="Trebuchet MS"/>
              </a:rPr>
              <a:t>Парящий </a:t>
            </a:r>
            <a:r>
              <a:rPr sz="1200" spc="-70" dirty="0">
                <a:latin typeface="Trebuchet MS"/>
                <a:cs typeface="Trebuchet MS"/>
              </a:rPr>
              <a:t>эллиптический</a:t>
            </a:r>
            <a:r>
              <a:rPr sz="1200" spc="-160" dirty="0">
                <a:latin typeface="Trebuchet MS"/>
                <a:cs typeface="Trebuchet MS"/>
              </a:rPr>
              <a:t> </a:t>
            </a:r>
            <a:r>
              <a:rPr sz="1200" spc="-60" dirty="0">
                <a:latin typeface="Trebuchet MS"/>
                <a:cs typeface="Trebuchet MS"/>
              </a:rPr>
              <a:t>экран</a:t>
            </a:r>
            <a:endParaRPr sz="12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 dirty="0">
              <a:latin typeface="Trebuchet MS"/>
              <a:cs typeface="Trebuchet MS"/>
            </a:endParaRPr>
          </a:p>
          <a:p>
            <a:pPr marL="22860">
              <a:lnSpc>
                <a:spcPts val="1255"/>
              </a:lnSpc>
            </a:pPr>
            <a:r>
              <a:rPr sz="1100" spc="-60" dirty="0">
                <a:latin typeface="Trebuchet MS"/>
                <a:cs typeface="Trebuchet MS"/>
              </a:rPr>
              <a:t>Эллиптический</a:t>
            </a:r>
            <a:r>
              <a:rPr sz="1100" spc="-12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экран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выполнен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в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бескашетном</a:t>
            </a:r>
            <a:r>
              <a:rPr sz="1100" spc="-12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«парящем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дизайне»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применяющемся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в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кинозалах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IMAX.</a:t>
            </a:r>
            <a:endParaRPr sz="1100" dirty="0">
              <a:latin typeface="Trebuchet MS"/>
              <a:cs typeface="Trebuchet MS"/>
            </a:endParaRPr>
          </a:p>
          <a:p>
            <a:pPr marL="22860">
              <a:lnSpc>
                <a:spcPts val="1190"/>
              </a:lnSpc>
            </a:pPr>
            <a:r>
              <a:rPr sz="1100" spc="-45" dirty="0">
                <a:latin typeface="Trebuchet MS"/>
                <a:cs typeface="Trebuchet MS"/>
              </a:rPr>
              <a:t>Рама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экрана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нависает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вперед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от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35" dirty="0">
                <a:latin typeface="Trebuchet MS"/>
                <a:cs typeface="Trebuchet MS"/>
              </a:rPr>
              <a:t>опорной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75" dirty="0">
                <a:latin typeface="Trebuchet MS"/>
                <a:cs typeface="Trebuchet MS"/>
              </a:rPr>
              <a:t>стенки,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обшитой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черной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светопоглощающей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тканью.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Со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стороны</a:t>
            </a:r>
            <a:endParaRPr sz="1100" dirty="0">
              <a:latin typeface="Trebuchet MS"/>
              <a:cs typeface="Trebuchet MS"/>
            </a:endParaRPr>
          </a:p>
          <a:p>
            <a:pPr marL="22860" marR="264795">
              <a:lnSpc>
                <a:spcPts val="1190"/>
              </a:lnSpc>
              <a:spcBef>
                <a:spcPts val="80"/>
              </a:spcBef>
            </a:pPr>
            <a:r>
              <a:rPr sz="1100" spc="-55" dirty="0">
                <a:latin typeface="Trebuchet MS"/>
                <a:cs typeface="Trebuchet MS"/>
              </a:rPr>
              <a:t>зрительного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зала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экран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воспринимается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висящим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в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пространстве,</a:t>
            </a:r>
            <a:r>
              <a:rPr sz="1100" spc="-114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отсюда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термин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35" dirty="0">
                <a:latin typeface="Trebuchet MS"/>
                <a:cs typeface="Trebuchet MS"/>
              </a:rPr>
              <a:t>"парящий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35" dirty="0">
                <a:latin typeface="Trebuchet MS"/>
                <a:cs typeface="Trebuchet MS"/>
              </a:rPr>
              <a:t>экран"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135" dirty="0">
                <a:latin typeface="Trebuchet MS"/>
                <a:cs typeface="Trebuchet MS"/>
              </a:rPr>
              <a:t>.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110" dirty="0">
                <a:latin typeface="Trebuchet MS"/>
                <a:cs typeface="Trebuchet MS"/>
              </a:rPr>
              <a:t>Эффект  </a:t>
            </a:r>
            <a:r>
              <a:rPr sz="1100" spc="-65" dirty="0">
                <a:latin typeface="Trebuchet MS"/>
                <a:cs typeface="Trebuchet MS"/>
              </a:rPr>
              <a:t>усиливается</a:t>
            </a:r>
            <a:r>
              <a:rPr sz="1100" spc="-114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контурной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светодиодной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подсветкой,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направленной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на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35" dirty="0">
                <a:latin typeface="Trebuchet MS"/>
                <a:cs typeface="Trebuchet MS"/>
              </a:rPr>
              <a:t>опорную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стену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позади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экрана.</a:t>
            </a:r>
            <a:endParaRPr sz="11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1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50" dirty="0">
              <a:latin typeface="Trebuchet MS"/>
              <a:cs typeface="Trebuchet MS"/>
            </a:endParaRPr>
          </a:p>
          <a:p>
            <a:pPr marL="48260">
              <a:lnSpc>
                <a:spcPct val="100000"/>
              </a:lnSpc>
              <a:spcBef>
                <a:spcPts val="5"/>
              </a:spcBef>
            </a:pPr>
            <a:r>
              <a:rPr sz="1200" spc="-60" dirty="0">
                <a:latin typeface="Trebuchet MS"/>
                <a:cs typeface="Trebuchet MS"/>
              </a:rPr>
              <a:t>Заэкранная </a:t>
            </a:r>
            <a:r>
              <a:rPr sz="1200" spc="-75" dirty="0">
                <a:latin typeface="Trebuchet MS"/>
                <a:cs typeface="Trebuchet MS"/>
              </a:rPr>
              <a:t>акустическая</a:t>
            </a:r>
            <a:r>
              <a:rPr sz="1200" spc="-160" dirty="0">
                <a:latin typeface="Trebuchet MS"/>
                <a:cs typeface="Trebuchet MS"/>
              </a:rPr>
              <a:t> </a:t>
            </a:r>
            <a:r>
              <a:rPr sz="1200" spc="-65" dirty="0">
                <a:latin typeface="Trebuchet MS"/>
                <a:cs typeface="Trebuchet MS"/>
              </a:rPr>
              <a:t>дека</a:t>
            </a:r>
            <a:endParaRPr sz="12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 dirty="0">
              <a:latin typeface="Trebuchet MS"/>
              <a:cs typeface="Trebuchet MS"/>
            </a:endParaRPr>
          </a:p>
          <a:p>
            <a:pPr marL="12700" marR="5080">
              <a:lnSpc>
                <a:spcPct val="90100"/>
              </a:lnSpc>
            </a:pPr>
            <a:r>
              <a:rPr sz="1100" spc="-50" dirty="0">
                <a:latin typeface="Trebuchet MS"/>
                <a:cs typeface="Trebuchet MS"/>
              </a:rPr>
              <a:t>Специальное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акустическое</a:t>
            </a:r>
            <a:r>
              <a:rPr sz="1100" spc="-13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оформление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заэкранного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пространства</a:t>
            </a:r>
            <a:r>
              <a:rPr sz="1100" spc="-12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выполняет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функцию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повышения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детализации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  </a:t>
            </a:r>
            <a:r>
              <a:rPr sz="1100" spc="-50" dirty="0">
                <a:latin typeface="Trebuchet MS"/>
                <a:cs typeface="Trebuchet MS"/>
              </a:rPr>
              <a:t>локализации </a:t>
            </a:r>
            <a:r>
              <a:rPr sz="1100" spc="-60" dirty="0">
                <a:latin typeface="Trebuchet MS"/>
                <a:cs typeface="Trebuchet MS"/>
              </a:rPr>
              <a:t>звуковых </a:t>
            </a:r>
            <a:r>
              <a:rPr sz="1100" spc="-35" dirty="0">
                <a:latin typeface="Trebuchet MS"/>
                <a:cs typeface="Trebuchet MS"/>
              </a:rPr>
              <a:t>образов </a:t>
            </a:r>
            <a:r>
              <a:rPr sz="1100" spc="-55" dirty="0">
                <a:latin typeface="Trebuchet MS"/>
                <a:cs typeface="Trebuchet MS"/>
              </a:rPr>
              <a:t>создаваемых </a:t>
            </a:r>
            <a:r>
              <a:rPr sz="1100" spc="-60" dirty="0">
                <a:latin typeface="Trebuchet MS"/>
                <a:cs typeface="Trebuchet MS"/>
              </a:rPr>
              <a:t>фронтальными </a:t>
            </a:r>
            <a:r>
              <a:rPr sz="1100" spc="-50" dirty="0">
                <a:latin typeface="Trebuchet MS"/>
                <a:cs typeface="Trebuchet MS"/>
              </a:rPr>
              <a:t>колонками </a:t>
            </a:r>
            <a:r>
              <a:rPr sz="1100" spc="-45" dirty="0">
                <a:latin typeface="Trebuchet MS"/>
                <a:cs typeface="Trebuchet MS"/>
              </a:rPr>
              <a:t>иммерсивной </a:t>
            </a:r>
            <a:r>
              <a:rPr sz="1100" spc="-50" dirty="0">
                <a:latin typeface="Trebuchet MS"/>
                <a:cs typeface="Trebuchet MS"/>
              </a:rPr>
              <a:t>звуковой </a:t>
            </a:r>
            <a:r>
              <a:rPr sz="1100" spc="-75" dirty="0">
                <a:latin typeface="Trebuchet MS"/>
                <a:cs typeface="Trebuchet MS"/>
              </a:rPr>
              <a:t>системы. </a:t>
            </a:r>
            <a:r>
              <a:rPr sz="1100" spc="-35" dirty="0">
                <a:latin typeface="Trebuchet MS"/>
                <a:cs typeface="Trebuchet MS"/>
              </a:rPr>
              <a:t>А </a:t>
            </a:r>
            <a:r>
              <a:rPr sz="1100" spc="-70" dirty="0">
                <a:latin typeface="Trebuchet MS"/>
                <a:cs typeface="Trebuchet MS"/>
              </a:rPr>
              <a:t>также  </a:t>
            </a:r>
            <a:r>
              <a:rPr sz="1100" spc="-60" dirty="0">
                <a:latin typeface="Trebuchet MS"/>
                <a:cs typeface="Trebuchet MS"/>
              </a:rPr>
              <a:t>решает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задачу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звукоизоляции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80" dirty="0">
                <a:latin typeface="Trebuchet MS"/>
                <a:cs typeface="Trebuchet MS"/>
              </a:rPr>
              <a:t>с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соседним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помещением.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35" dirty="0">
                <a:latin typeface="Trebuchet MS"/>
                <a:cs typeface="Trebuchet MS"/>
              </a:rPr>
              <a:t>В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конструкции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используются</a:t>
            </a:r>
            <a:r>
              <a:rPr sz="1100" spc="-12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традиционные</a:t>
            </a:r>
            <a:endParaRPr sz="1100" dirty="0">
              <a:latin typeface="Trebuchet MS"/>
              <a:cs typeface="Trebuchet MS"/>
            </a:endParaRPr>
          </a:p>
          <a:p>
            <a:pPr marL="12700">
              <a:lnSpc>
                <a:spcPts val="1190"/>
              </a:lnSpc>
            </a:pPr>
            <a:r>
              <a:rPr sz="1100" spc="-55" dirty="0">
                <a:latin typeface="Trebuchet MS"/>
                <a:cs typeface="Trebuchet MS"/>
              </a:rPr>
              <a:t>строительные</a:t>
            </a:r>
            <a:r>
              <a:rPr sz="1100" spc="-135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материалы,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что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позволяет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без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потери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70" dirty="0">
                <a:latin typeface="Trebuchet MS"/>
                <a:cs typeface="Trebuchet MS"/>
              </a:rPr>
              <a:t>качества</a:t>
            </a:r>
            <a:r>
              <a:rPr sz="1100" spc="-12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снизить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стоимость.</a:t>
            </a:r>
            <a:endParaRPr sz="11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36420" y="0"/>
            <a:ext cx="8069580" cy="6849109"/>
            <a:chOff x="1836420" y="0"/>
            <a:chExt cx="8069580" cy="6849109"/>
          </a:xfrm>
        </p:grpSpPr>
        <p:sp>
          <p:nvSpPr>
            <p:cNvPr id="3" name="object 3"/>
            <p:cNvSpPr/>
            <p:nvPr/>
          </p:nvSpPr>
          <p:spPr>
            <a:xfrm>
              <a:off x="1836420" y="0"/>
              <a:ext cx="8069580" cy="6849109"/>
            </a:xfrm>
            <a:custGeom>
              <a:avLst/>
              <a:gdLst/>
              <a:ahLst/>
              <a:cxnLst/>
              <a:rect l="l" t="t" r="r" b="b"/>
              <a:pathLst>
                <a:path w="8069580" h="6849109">
                  <a:moveTo>
                    <a:pt x="0" y="6848855"/>
                  </a:moveTo>
                  <a:lnTo>
                    <a:pt x="8069580" y="6848855"/>
                  </a:lnTo>
                  <a:lnTo>
                    <a:pt x="8069580" y="0"/>
                  </a:lnTo>
                </a:path>
                <a:path w="8069580" h="6849109">
                  <a:moveTo>
                    <a:pt x="0" y="0"/>
                  </a:moveTo>
                  <a:lnTo>
                    <a:pt x="0" y="6848855"/>
                  </a:lnTo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052824" y="470291"/>
              <a:ext cx="7606293" cy="1110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114550" y="500633"/>
              <a:ext cx="7538084" cy="0"/>
            </a:xfrm>
            <a:custGeom>
              <a:avLst/>
              <a:gdLst/>
              <a:ahLst/>
              <a:cxnLst/>
              <a:rect l="l" t="t" r="r" b="b"/>
              <a:pathLst>
                <a:path w="7538084">
                  <a:moveTo>
                    <a:pt x="0" y="0"/>
                  </a:moveTo>
                  <a:lnTo>
                    <a:pt x="7537831" y="0"/>
                  </a:lnTo>
                </a:path>
              </a:pathLst>
            </a:custGeom>
            <a:ln w="25908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383027" y="172617"/>
            <a:ext cx="2361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65" dirty="0">
                <a:latin typeface="Verdana"/>
                <a:cs typeface="Verdana"/>
              </a:rPr>
              <a:t>АРХИТЕКТУРА </a:t>
            </a:r>
            <a:r>
              <a:rPr sz="1200" spc="-15" dirty="0">
                <a:latin typeface="Verdana"/>
                <a:cs typeface="Verdana"/>
              </a:rPr>
              <a:t>И</a:t>
            </a:r>
            <a:r>
              <a:rPr sz="1200" spc="-125" dirty="0">
                <a:latin typeface="Verdana"/>
                <a:cs typeface="Verdana"/>
              </a:rPr>
              <a:t> </a:t>
            </a:r>
            <a:r>
              <a:rPr sz="1200" spc="-40" dirty="0">
                <a:latin typeface="Verdana"/>
                <a:cs typeface="Verdana"/>
              </a:rPr>
              <a:t>КОНСТРУКЦИИ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63851" y="829817"/>
            <a:ext cx="6821170" cy="948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0">
              <a:lnSpc>
                <a:spcPct val="100000"/>
              </a:lnSpc>
              <a:spcBef>
                <a:spcPts val="100"/>
              </a:spcBef>
            </a:pPr>
            <a:r>
              <a:rPr sz="1200" spc="-65" dirty="0">
                <a:latin typeface="Trebuchet MS"/>
                <a:cs typeface="Trebuchet MS"/>
              </a:rPr>
              <a:t>Конструкция</a:t>
            </a:r>
            <a:r>
              <a:rPr sz="1200" spc="-105" dirty="0">
                <a:latin typeface="Trebuchet MS"/>
                <a:cs typeface="Trebuchet MS"/>
              </a:rPr>
              <a:t> </a:t>
            </a:r>
            <a:r>
              <a:rPr sz="1200" spc="-70" dirty="0">
                <a:latin typeface="Trebuchet MS"/>
                <a:cs typeface="Trebuchet MS"/>
              </a:rPr>
              <a:t>стен</a:t>
            </a:r>
            <a:endParaRPr sz="1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00">
              <a:latin typeface="Trebuchet MS"/>
              <a:cs typeface="Trebuchet MS"/>
            </a:endParaRPr>
          </a:p>
          <a:p>
            <a:pPr marL="12700" marR="5080">
              <a:lnSpc>
                <a:spcPts val="1190"/>
              </a:lnSpc>
            </a:pPr>
            <a:r>
              <a:rPr sz="1100" spc="-60" dirty="0">
                <a:latin typeface="Trebuchet MS"/>
                <a:cs typeface="Trebuchet MS"/>
              </a:rPr>
              <a:t>Стены </a:t>
            </a:r>
            <a:r>
              <a:rPr sz="1100" spc="-50" dirty="0">
                <a:latin typeface="Trebuchet MS"/>
                <a:cs typeface="Trebuchet MS"/>
              </a:rPr>
              <a:t>кинозала </a:t>
            </a:r>
            <a:r>
              <a:rPr sz="1100" spc="-40" dirty="0">
                <a:latin typeface="Trebuchet MS"/>
                <a:cs typeface="Trebuchet MS"/>
              </a:rPr>
              <a:t>облицованы </a:t>
            </a:r>
            <a:r>
              <a:rPr sz="1100" spc="-50" dirty="0">
                <a:latin typeface="Trebuchet MS"/>
                <a:cs typeface="Trebuchet MS"/>
              </a:rPr>
              <a:t>специальными </a:t>
            </a:r>
            <a:r>
              <a:rPr sz="1100" spc="-65" dirty="0">
                <a:latin typeface="Trebuchet MS"/>
                <a:cs typeface="Trebuchet MS"/>
              </a:rPr>
              <a:t>акустическими </a:t>
            </a:r>
            <a:r>
              <a:rPr sz="1100" spc="-55" dirty="0">
                <a:latin typeface="Trebuchet MS"/>
                <a:cs typeface="Trebuchet MS"/>
              </a:rPr>
              <a:t>панелями </a:t>
            </a:r>
            <a:r>
              <a:rPr sz="1100" spc="-50" dirty="0">
                <a:latin typeface="Trebuchet MS"/>
                <a:cs typeface="Trebuchet MS"/>
              </a:rPr>
              <a:t>отделанными </a:t>
            </a:r>
            <a:r>
              <a:rPr sz="1100" spc="-45" dirty="0">
                <a:latin typeface="Trebuchet MS"/>
                <a:cs typeface="Trebuchet MS"/>
              </a:rPr>
              <a:t>объемной </a:t>
            </a:r>
            <a:r>
              <a:rPr sz="1100" spc="-65" dirty="0">
                <a:latin typeface="Trebuchet MS"/>
                <a:cs typeface="Trebuchet MS"/>
              </a:rPr>
              <a:t>тканью. </a:t>
            </a:r>
            <a:r>
              <a:rPr sz="1100" spc="-45" dirty="0">
                <a:latin typeface="Trebuchet MS"/>
                <a:cs typeface="Trebuchet MS"/>
              </a:rPr>
              <a:t>Вдоль </a:t>
            </a:r>
            <a:r>
              <a:rPr sz="1100" spc="-65" dirty="0">
                <a:latin typeface="Trebuchet MS"/>
                <a:cs typeface="Trebuchet MS"/>
              </a:rPr>
              <a:t>стен  </a:t>
            </a:r>
            <a:r>
              <a:rPr sz="1100" spc="-50" dirty="0">
                <a:latin typeface="Trebuchet MS"/>
                <a:cs typeface="Trebuchet MS"/>
              </a:rPr>
              <a:t>расположены </a:t>
            </a:r>
            <a:r>
              <a:rPr sz="1100" spc="-55" dirty="0">
                <a:latin typeface="Trebuchet MS"/>
                <a:cs typeface="Trebuchet MS"/>
              </a:rPr>
              <a:t>панели </a:t>
            </a:r>
            <a:r>
              <a:rPr sz="1100" spc="-50" dirty="0">
                <a:latin typeface="Trebuchet MS"/>
                <a:cs typeface="Trebuchet MS"/>
              </a:rPr>
              <a:t>отделанные </a:t>
            </a:r>
            <a:r>
              <a:rPr sz="1100" spc="-60" dirty="0">
                <a:latin typeface="Trebuchet MS"/>
                <a:cs typeface="Trebuchet MS"/>
              </a:rPr>
              <a:t>высококлассным </a:t>
            </a:r>
            <a:r>
              <a:rPr sz="1100" spc="-50" dirty="0">
                <a:latin typeface="Trebuchet MS"/>
                <a:cs typeface="Trebuchet MS"/>
              </a:rPr>
              <a:t>шпоном, </a:t>
            </a:r>
            <a:r>
              <a:rPr sz="1100" spc="-45" dirty="0">
                <a:latin typeface="Trebuchet MS"/>
                <a:cs typeface="Trebuchet MS"/>
              </a:rPr>
              <a:t>кроме </a:t>
            </a:r>
            <a:r>
              <a:rPr sz="1100" spc="-60" dirty="0">
                <a:latin typeface="Trebuchet MS"/>
                <a:cs typeface="Trebuchet MS"/>
              </a:rPr>
              <a:t>украшения </a:t>
            </a:r>
            <a:r>
              <a:rPr sz="1100" spc="-45" dirty="0">
                <a:latin typeface="Trebuchet MS"/>
                <a:cs typeface="Trebuchet MS"/>
              </a:rPr>
              <a:t>дизайна </a:t>
            </a:r>
            <a:r>
              <a:rPr sz="1100" spc="-60" dirty="0">
                <a:latin typeface="Trebuchet MS"/>
                <a:cs typeface="Trebuchet MS"/>
              </a:rPr>
              <a:t>эти </a:t>
            </a:r>
            <a:r>
              <a:rPr sz="1100" spc="-55" dirty="0">
                <a:latin typeface="Trebuchet MS"/>
                <a:cs typeface="Trebuchet MS"/>
              </a:rPr>
              <a:t>панели </a:t>
            </a:r>
            <a:r>
              <a:rPr sz="1100" spc="-50" dirty="0">
                <a:latin typeface="Trebuchet MS"/>
                <a:cs typeface="Trebuchet MS"/>
              </a:rPr>
              <a:t>выполняют  </a:t>
            </a:r>
            <a:r>
              <a:rPr sz="1100" spc="-70" dirty="0">
                <a:latin typeface="Trebuchet MS"/>
                <a:cs typeface="Trebuchet MS"/>
              </a:rPr>
              <a:t>акустическую </a:t>
            </a:r>
            <a:r>
              <a:rPr sz="1100" spc="-65" dirty="0">
                <a:latin typeface="Trebuchet MS"/>
                <a:cs typeface="Trebuchet MS"/>
              </a:rPr>
              <a:t>роль, </a:t>
            </a:r>
            <a:r>
              <a:rPr sz="1100" spc="-50" dirty="0">
                <a:latin typeface="Trebuchet MS"/>
                <a:cs typeface="Trebuchet MS"/>
              </a:rPr>
              <a:t>повышая </a:t>
            </a:r>
            <a:r>
              <a:rPr sz="1100" spc="-70" dirty="0">
                <a:latin typeface="Trebuchet MS"/>
                <a:cs typeface="Trebuchet MS"/>
              </a:rPr>
              <a:t>фокусировку </a:t>
            </a:r>
            <a:r>
              <a:rPr sz="1100" spc="-75" dirty="0">
                <a:latin typeface="Trebuchet MS"/>
                <a:cs typeface="Trebuchet MS"/>
              </a:rPr>
              <a:t>акустических </a:t>
            </a:r>
            <a:r>
              <a:rPr sz="1100" spc="-65" dirty="0">
                <a:latin typeface="Trebuchet MS"/>
                <a:cs typeface="Trebuchet MS"/>
              </a:rPr>
              <a:t>систем </a:t>
            </a:r>
            <a:r>
              <a:rPr sz="1100" spc="-55" dirty="0">
                <a:latin typeface="Trebuchet MS"/>
                <a:cs typeface="Trebuchet MS"/>
              </a:rPr>
              <a:t>окружающего </a:t>
            </a:r>
            <a:r>
              <a:rPr sz="1100" spc="-70" dirty="0">
                <a:latin typeface="Trebuchet MS"/>
                <a:cs typeface="Trebuchet MS"/>
              </a:rPr>
              <a:t>звука. </a:t>
            </a:r>
            <a:r>
              <a:rPr sz="1100" spc="-60" dirty="0">
                <a:latin typeface="Trebuchet MS"/>
                <a:cs typeface="Trebuchet MS"/>
              </a:rPr>
              <a:t>Автоматические </a:t>
            </a:r>
            <a:r>
              <a:rPr sz="1100" spc="-50" dirty="0">
                <a:latin typeface="Trebuchet MS"/>
                <a:cs typeface="Trebuchet MS"/>
              </a:rPr>
              <a:t>шторы  изготовленные</a:t>
            </a:r>
            <a:r>
              <a:rPr sz="1100" spc="-12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из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акустической</a:t>
            </a:r>
            <a:r>
              <a:rPr sz="1100" spc="-114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ткани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прикрывают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нишу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бара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входную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дверь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в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кинозал.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289795" y="237820"/>
            <a:ext cx="1809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16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249308" y="1852525"/>
            <a:ext cx="2370455" cy="1868170"/>
            <a:chOff x="2249308" y="1852525"/>
            <a:chExt cx="2370455" cy="1868170"/>
          </a:xfrm>
        </p:grpSpPr>
        <p:sp>
          <p:nvSpPr>
            <p:cNvPr id="12" name="object 12"/>
            <p:cNvSpPr/>
            <p:nvPr/>
          </p:nvSpPr>
          <p:spPr>
            <a:xfrm>
              <a:off x="2249308" y="1852525"/>
              <a:ext cx="2369924" cy="186768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407920" y="2011680"/>
              <a:ext cx="1872995" cy="13335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383027" y="3605910"/>
            <a:ext cx="7179945" cy="1083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60" dirty="0">
                <a:latin typeface="Trebuchet MS"/>
                <a:cs typeface="Trebuchet MS"/>
              </a:rPr>
              <a:t>Устройство </a:t>
            </a:r>
            <a:r>
              <a:rPr sz="1200" spc="-70" dirty="0">
                <a:latin typeface="Trebuchet MS"/>
                <a:cs typeface="Trebuchet MS"/>
              </a:rPr>
              <a:t>акустического</a:t>
            </a:r>
            <a:r>
              <a:rPr sz="1200" spc="-160" dirty="0">
                <a:latin typeface="Trebuchet MS"/>
                <a:cs typeface="Trebuchet MS"/>
              </a:rPr>
              <a:t> </a:t>
            </a:r>
            <a:r>
              <a:rPr sz="1200" spc="-60" dirty="0">
                <a:latin typeface="Trebuchet MS"/>
                <a:cs typeface="Trebuchet MS"/>
              </a:rPr>
              <a:t>потолка</a:t>
            </a:r>
            <a:endParaRPr sz="1200">
              <a:latin typeface="Trebuchet MS"/>
              <a:cs typeface="Trebuchet MS"/>
            </a:endParaRPr>
          </a:p>
          <a:p>
            <a:pPr marL="12700" marR="5080">
              <a:lnSpc>
                <a:spcPts val="1190"/>
              </a:lnSpc>
              <a:spcBef>
                <a:spcPts val="965"/>
              </a:spcBef>
            </a:pPr>
            <a:r>
              <a:rPr sz="1100" spc="-60" dirty="0">
                <a:latin typeface="Trebuchet MS"/>
                <a:cs typeface="Trebuchet MS"/>
              </a:rPr>
              <a:t>Наилучшее </a:t>
            </a:r>
            <a:r>
              <a:rPr sz="1100" spc="-70" dirty="0">
                <a:latin typeface="Trebuchet MS"/>
                <a:cs typeface="Trebuchet MS"/>
              </a:rPr>
              <a:t>акустическое </a:t>
            </a:r>
            <a:r>
              <a:rPr sz="1100" spc="-55" dirty="0">
                <a:latin typeface="Trebuchet MS"/>
                <a:cs typeface="Trebuchet MS"/>
              </a:rPr>
              <a:t>решение </a:t>
            </a:r>
            <a:r>
              <a:rPr sz="1100" spc="-60" dirty="0">
                <a:latin typeface="Trebuchet MS"/>
                <a:cs typeface="Trebuchet MS"/>
              </a:rPr>
              <a:t>для кинотеатров, </a:t>
            </a:r>
            <a:r>
              <a:rPr sz="1100" spc="-55" dirty="0">
                <a:latin typeface="Trebuchet MS"/>
                <a:cs typeface="Trebuchet MS"/>
              </a:rPr>
              <a:t>панели </a:t>
            </a:r>
            <a:r>
              <a:rPr sz="1100" spc="-45" dirty="0">
                <a:latin typeface="Trebuchet MS"/>
                <a:cs typeface="Trebuchet MS"/>
              </a:rPr>
              <a:t>SOLO </a:t>
            </a:r>
            <a:r>
              <a:rPr sz="1100" spc="-65" dirty="0">
                <a:latin typeface="Trebuchet MS"/>
                <a:cs typeface="Trebuchet MS"/>
              </a:rPr>
              <a:t>BLACK </a:t>
            </a:r>
            <a:r>
              <a:rPr sz="1100" spc="-70" dirty="0">
                <a:latin typeface="Trebuchet MS"/>
                <a:cs typeface="Trebuchet MS"/>
              </a:rPr>
              <a:t>- </a:t>
            </a:r>
            <a:r>
              <a:rPr sz="1100" spc="-75" dirty="0">
                <a:latin typeface="Trebuchet MS"/>
                <a:cs typeface="Trebuchet MS"/>
              </a:rPr>
              <a:t>высокоэффективные </a:t>
            </a:r>
            <a:r>
              <a:rPr sz="1100" spc="-70" dirty="0">
                <a:latin typeface="Trebuchet MS"/>
                <a:cs typeface="Trebuchet MS"/>
              </a:rPr>
              <a:t>акустические </a:t>
            </a:r>
            <a:r>
              <a:rPr sz="1100" spc="-65" dirty="0">
                <a:latin typeface="Trebuchet MS"/>
                <a:cs typeface="Trebuchet MS"/>
              </a:rPr>
              <a:t>панели,  </a:t>
            </a:r>
            <a:r>
              <a:rPr sz="1100" spc="-50" dirty="0">
                <a:latin typeface="Trebuchet MS"/>
                <a:cs typeface="Trebuchet MS"/>
              </a:rPr>
              <a:t>которые </a:t>
            </a:r>
            <a:r>
              <a:rPr sz="1100" spc="-55" dirty="0">
                <a:latin typeface="Trebuchet MS"/>
                <a:cs typeface="Trebuchet MS"/>
              </a:rPr>
              <a:t>применяются </a:t>
            </a:r>
            <a:r>
              <a:rPr sz="1100" spc="-50" dirty="0">
                <a:latin typeface="Trebuchet MS"/>
                <a:cs typeface="Trebuchet MS"/>
              </a:rPr>
              <a:t>в </a:t>
            </a:r>
            <a:r>
              <a:rPr sz="1100" spc="-60" dirty="0">
                <a:latin typeface="Trebuchet MS"/>
                <a:cs typeface="Trebuchet MS"/>
              </a:rPr>
              <a:t>помещениях, </a:t>
            </a:r>
            <a:r>
              <a:rPr sz="1100" spc="-70" dirty="0">
                <a:latin typeface="Trebuchet MS"/>
                <a:cs typeface="Trebuchet MS"/>
              </a:rPr>
              <a:t>где </a:t>
            </a:r>
            <a:r>
              <a:rPr sz="1100" spc="-60" dirty="0">
                <a:latin typeface="Trebuchet MS"/>
                <a:cs typeface="Trebuchet MS"/>
              </a:rPr>
              <a:t>требуется </a:t>
            </a:r>
            <a:r>
              <a:rPr sz="1100" spc="-50" dirty="0">
                <a:latin typeface="Trebuchet MS"/>
                <a:cs typeface="Trebuchet MS"/>
              </a:rPr>
              <a:t>темный </a:t>
            </a:r>
            <a:r>
              <a:rPr sz="1100" spc="-45" dirty="0">
                <a:latin typeface="Trebuchet MS"/>
                <a:cs typeface="Trebuchet MS"/>
              </a:rPr>
              <a:t>подвесной </a:t>
            </a:r>
            <a:r>
              <a:rPr sz="1100" spc="-50" dirty="0">
                <a:latin typeface="Trebuchet MS"/>
                <a:cs typeface="Trebuchet MS"/>
              </a:rPr>
              <a:t>потолок </a:t>
            </a:r>
            <a:r>
              <a:rPr sz="1100" spc="-80" dirty="0">
                <a:latin typeface="Trebuchet MS"/>
                <a:cs typeface="Trebuchet MS"/>
              </a:rPr>
              <a:t>с </a:t>
            </a:r>
            <a:r>
              <a:rPr sz="1100" spc="-45" dirty="0">
                <a:latin typeface="Trebuchet MS"/>
                <a:cs typeface="Trebuchet MS"/>
              </a:rPr>
              <a:t>низкой </a:t>
            </a:r>
            <a:r>
              <a:rPr sz="1100" spc="-55" dirty="0">
                <a:latin typeface="Trebuchet MS"/>
                <a:cs typeface="Trebuchet MS"/>
              </a:rPr>
              <a:t>степенью </a:t>
            </a:r>
            <a:r>
              <a:rPr sz="1100" spc="-65" dirty="0">
                <a:latin typeface="Trebuchet MS"/>
                <a:cs typeface="Trebuchet MS"/>
              </a:rPr>
              <a:t>светоотражения,  </a:t>
            </a:r>
            <a:r>
              <a:rPr sz="1100" spc="-45" dirty="0">
                <a:latin typeface="Trebuchet MS"/>
                <a:cs typeface="Trebuchet MS"/>
              </a:rPr>
              <a:t>хорошими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характеристиками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звукопоглощения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возможностью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70" dirty="0">
                <a:latin typeface="Trebuchet MS"/>
                <a:cs typeface="Trebuchet MS"/>
              </a:rPr>
              <a:t>легко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монтировать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демонтировать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отдельные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панели.  </a:t>
            </a:r>
            <a:r>
              <a:rPr sz="1100" spc="-50" dirty="0">
                <a:latin typeface="Trebuchet MS"/>
                <a:cs typeface="Trebuchet MS"/>
              </a:rPr>
              <a:t>Панели </a:t>
            </a:r>
            <a:r>
              <a:rPr sz="1100" spc="-45" dirty="0">
                <a:latin typeface="Trebuchet MS"/>
                <a:cs typeface="Trebuchet MS"/>
              </a:rPr>
              <a:t>SOLO </a:t>
            </a:r>
            <a:r>
              <a:rPr sz="1100" spc="-65" dirty="0">
                <a:latin typeface="Trebuchet MS"/>
                <a:cs typeface="Trebuchet MS"/>
              </a:rPr>
              <a:t>BLACK </a:t>
            </a:r>
            <a:r>
              <a:rPr sz="1100" spc="-80" dirty="0">
                <a:latin typeface="Trebuchet MS"/>
                <a:cs typeface="Trebuchet MS"/>
              </a:rPr>
              <a:t>с </a:t>
            </a:r>
            <a:r>
              <a:rPr sz="1100" spc="-50" dirty="0">
                <a:latin typeface="Trebuchet MS"/>
                <a:cs typeface="Trebuchet MS"/>
              </a:rPr>
              <a:t>кромкой </a:t>
            </a:r>
            <a:r>
              <a:rPr sz="1100" spc="-15" dirty="0">
                <a:latin typeface="Trebuchet MS"/>
                <a:cs typeface="Trebuchet MS"/>
              </a:rPr>
              <a:t>Ds </a:t>
            </a:r>
            <a:r>
              <a:rPr sz="1100" spc="-50" dirty="0">
                <a:latin typeface="Trebuchet MS"/>
                <a:cs typeface="Trebuchet MS"/>
              </a:rPr>
              <a:t>позволяют </a:t>
            </a:r>
            <a:r>
              <a:rPr sz="1100" spc="-55" dirty="0">
                <a:latin typeface="Trebuchet MS"/>
                <a:cs typeface="Trebuchet MS"/>
              </a:rPr>
              <a:t>добиться </a:t>
            </a:r>
            <a:r>
              <a:rPr sz="1100" spc="-50" dirty="0">
                <a:latin typeface="Trebuchet MS"/>
                <a:cs typeface="Trebuchet MS"/>
              </a:rPr>
              <a:t>видимости </a:t>
            </a:r>
            <a:r>
              <a:rPr sz="1100" spc="-45" dirty="0">
                <a:latin typeface="Trebuchet MS"/>
                <a:cs typeface="Trebuchet MS"/>
              </a:rPr>
              <a:t>монолитного </a:t>
            </a:r>
            <a:r>
              <a:rPr sz="1100" spc="-50" dirty="0">
                <a:latin typeface="Trebuchet MS"/>
                <a:cs typeface="Trebuchet MS"/>
              </a:rPr>
              <a:t>потолка </a:t>
            </a:r>
            <a:r>
              <a:rPr sz="1100" spc="-45" dirty="0">
                <a:latin typeface="Trebuchet MS"/>
                <a:cs typeface="Trebuchet MS"/>
              </a:rPr>
              <a:t>и </a:t>
            </a:r>
            <a:r>
              <a:rPr sz="1100" spc="-55" dirty="0">
                <a:latin typeface="Trebuchet MS"/>
                <a:cs typeface="Trebuchet MS"/>
              </a:rPr>
              <a:t>избавиться </a:t>
            </a:r>
            <a:r>
              <a:rPr sz="1100" spc="-50" dirty="0">
                <a:latin typeface="Trebuchet MS"/>
                <a:cs typeface="Trebuchet MS"/>
              </a:rPr>
              <a:t>от </a:t>
            </a:r>
            <a:r>
              <a:rPr sz="1100" spc="-55" dirty="0">
                <a:latin typeface="Trebuchet MS"/>
                <a:cs typeface="Trebuchet MS"/>
              </a:rPr>
              <a:t>бликующей  </a:t>
            </a:r>
            <a:r>
              <a:rPr sz="1100" spc="-70" dirty="0">
                <a:latin typeface="Trebuchet MS"/>
                <a:cs typeface="Trebuchet MS"/>
              </a:rPr>
              <a:t>сетки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подвесной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75" dirty="0">
                <a:latin typeface="Trebuchet MS"/>
                <a:cs typeface="Trebuchet MS"/>
              </a:rPr>
              <a:t>системы.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Все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металлические</a:t>
            </a:r>
            <a:r>
              <a:rPr sz="1100" spc="-12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элементы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конструкции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скрыты</a:t>
            </a:r>
            <a:r>
              <a:rPr sz="1100" spc="-12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за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лицевой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поверхностью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панелей.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249059" y="1897262"/>
            <a:ext cx="5307330" cy="4767580"/>
            <a:chOff x="2249059" y="1897262"/>
            <a:chExt cx="5307330" cy="4767580"/>
          </a:xfrm>
        </p:grpSpPr>
        <p:sp>
          <p:nvSpPr>
            <p:cNvPr id="16" name="object 16"/>
            <p:cNvSpPr/>
            <p:nvPr/>
          </p:nvSpPr>
          <p:spPr>
            <a:xfrm>
              <a:off x="4821868" y="4847546"/>
              <a:ext cx="2482603" cy="18170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980431" y="5006340"/>
              <a:ext cx="1985772" cy="13197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249059" y="4841429"/>
              <a:ext cx="2498565" cy="181414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407919" y="5000244"/>
              <a:ext cx="2001012" cy="131673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858391" y="1897262"/>
              <a:ext cx="2697720" cy="185938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017007" y="2055876"/>
              <a:ext cx="2200656" cy="136245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52824" y="470291"/>
            <a:ext cx="7606293" cy="111079"/>
            <a:chOff x="2052824" y="470291"/>
            <a:chExt cx="7606293" cy="111079"/>
          </a:xfrm>
        </p:grpSpPr>
        <p:sp>
          <p:nvSpPr>
            <p:cNvPr id="3" name="object 3"/>
            <p:cNvSpPr/>
            <p:nvPr/>
          </p:nvSpPr>
          <p:spPr>
            <a:xfrm>
              <a:off x="2052824" y="470291"/>
              <a:ext cx="7606293" cy="1110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14549" y="500634"/>
              <a:ext cx="7538084" cy="0"/>
            </a:xfrm>
            <a:custGeom>
              <a:avLst/>
              <a:gdLst/>
              <a:ahLst/>
              <a:cxnLst/>
              <a:rect l="l" t="t" r="r" b="b"/>
              <a:pathLst>
                <a:path w="7538084">
                  <a:moveTo>
                    <a:pt x="0" y="0"/>
                  </a:moveTo>
                  <a:lnTo>
                    <a:pt x="7537831" y="0"/>
                  </a:lnTo>
                </a:path>
              </a:pathLst>
            </a:custGeom>
            <a:ln w="25908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362200" y="169775"/>
            <a:ext cx="21583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0" dirty="0">
                <a:latin typeface="Verdana"/>
                <a:cs typeface="Verdana"/>
              </a:rPr>
              <a:t>ВИЗУАЛИЗАЦИЯ</a:t>
            </a:r>
            <a:r>
              <a:rPr sz="1200" spc="-135" dirty="0">
                <a:latin typeface="Verdana"/>
                <a:cs typeface="Verdana"/>
              </a:rPr>
              <a:t> </a:t>
            </a:r>
            <a:r>
              <a:rPr sz="1200" spc="-15" dirty="0">
                <a:latin typeface="Verdana"/>
                <a:cs typeface="Verdana"/>
              </a:rPr>
              <a:t>КИНОЗАЛА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89795" y="237820"/>
            <a:ext cx="1809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17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9435" y="682768"/>
            <a:ext cx="9846945" cy="6175375"/>
            <a:chOff x="59435" y="682768"/>
            <a:chExt cx="9846945" cy="6175375"/>
          </a:xfrm>
        </p:grpSpPr>
        <p:sp>
          <p:nvSpPr>
            <p:cNvPr id="10" name="object 10"/>
            <p:cNvSpPr/>
            <p:nvPr/>
          </p:nvSpPr>
          <p:spPr>
            <a:xfrm>
              <a:off x="59435" y="682768"/>
              <a:ext cx="9846563" cy="617522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54507" y="877823"/>
              <a:ext cx="9392412" cy="562356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52824" y="470291"/>
            <a:ext cx="7606293" cy="111079"/>
            <a:chOff x="2052824" y="470291"/>
            <a:chExt cx="7606293" cy="111079"/>
          </a:xfrm>
        </p:grpSpPr>
        <p:sp>
          <p:nvSpPr>
            <p:cNvPr id="3" name="object 3"/>
            <p:cNvSpPr/>
            <p:nvPr/>
          </p:nvSpPr>
          <p:spPr>
            <a:xfrm>
              <a:off x="2052824" y="470291"/>
              <a:ext cx="7606293" cy="1110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14549" y="500634"/>
              <a:ext cx="7538084" cy="0"/>
            </a:xfrm>
            <a:custGeom>
              <a:avLst/>
              <a:gdLst/>
              <a:ahLst/>
              <a:cxnLst/>
              <a:rect l="l" t="t" r="r" b="b"/>
              <a:pathLst>
                <a:path w="7538084">
                  <a:moveTo>
                    <a:pt x="0" y="0"/>
                  </a:moveTo>
                  <a:lnTo>
                    <a:pt x="7537831" y="0"/>
                  </a:lnTo>
                </a:path>
              </a:pathLst>
            </a:custGeom>
            <a:ln w="25908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362200" y="181277"/>
            <a:ext cx="21583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0" dirty="0">
                <a:latin typeface="Verdana"/>
                <a:cs typeface="Verdana"/>
              </a:rPr>
              <a:t>ВИЗУАЛИЗАЦИЯ</a:t>
            </a:r>
            <a:r>
              <a:rPr sz="1200" spc="-135" dirty="0">
                <a:latin typeface="Verdana"/>
                <a:cs typeface="Verdana"/>
              </a:rPr>
              <a:t> </a:t>
            </a:r>
            <a:r>
              <a:rPr sz="1200" spc="-15" dirty="0">
                <a:latin typeface="Verdana"/>
                <a:cs typeface="Verdana"/>
              </a:rPr>
              <a:t>КИНОЗАЛА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89795" y="237820"/>
            <a:ext cx="1809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18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3500" y="695145"/>
            <a:ext cx="9842500" cy="6188075"/>
            <a:chOff x="64007" y="670540"/>
            <a:chExt cx="9842500" cy="6188075"/>
          </a:xfrm>
        </p:grpSpPr>
        <p:sp>
          <p:nvSpPr>
            <p:cNvPr id="10" name="object 10"/>
            <p:cNvSpPr/>
            <p:nvPr/>
          </p:nvSpPr>
          <p:spPr>
            <a:xfrm>
              <a:off x="64007" y="670540"/>
              <a:ext cx="9841991" cy="61874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59079" y="865631"/>
              <a:ext cx="9392412" cy="56357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52824" y="470291"/>
            <a:ext cx="7606293" cy="111079"/>
            <a:chOff x="2052824" y="470291"/>
            <a:chExt cx="7606293" cy="111079"/>
          </a:xfrm>
        </p:grpSpPr>
        <p:sp>
          <p:nvSpPr>
            <p:cNvPr id="3" name="object 3"/>
            <p:cNvSpPr/>
            <p:nvPr/>
          </p:nvSpPr>
          <p:spPr>
            <a:xfrm>
              <a:off x="2052824" y="470291"/>
              <a:ext cx="7606293" cy="1110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14549" y="500634"/>
              <a:ext cx="7538084" cy="0"/>
            </a:xfrm>
            <a:custGeom>
              <a:avLst/>
              <a:gdLst/>
              <a:ahLst/>
              <a:cxnLst/>
              <a:rect l="l" t="t" r="r" b="b"/>
              <a:pathLst>
                <a:path w="7538084">
                  <a:moveTo>
                    <a:pt x="0" y="0"/>
                  </a:moveTo>
                  <a:lnTo>
                    <a:pt x="7537831" y="0"/>
                  </a:lnTo>
                </a:path>
              </a:pathLst>
            </a:custGeom>
            <a:ln w="25908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362200" y="211620"/>
            <a:ext cx="21583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0" dirty="0">
                <a:latin typeface="Verdana"/>
                <a:cs typeface="Verdana"/>
              </a:rPr>
              <a:t>ВИЗУАЛИЗАЦИЯ</a:t>
            </a:r>
            <a:r>
              <a:rPr sz="1200" spc="-135" dirty="0">
                <a:latin typeface="Verdana"/>
                <a:cs typeface="Verdana"/>
              </a:rPr>
              <a:t> </a:t>
            </a:r>
            <a:r>
              <a:rPr sz="1200" spc="-15" dirty="0">
                <a:latin typeface="Verdana"/>
                <a:cs typeface="Verdana"/>
              </a:rPr>
              <a:t>КИНОЗАЛА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89795" y="237820"/>
            <a:ext cx="1809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19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9435" y="658421"/>
            <a:ext cx="9846945" cy="6200140"/>
            <a:chOff x="59435" y="658421"/>
            <a:chExt cx="9846945" cy="6200140"/>
          </a:xfrm>
        </p:grpSpPr>
        <p:sp>
          <p:nvSpPr>
            <p:cNvPr id="10" name="object 10"/>
            <p:cNvSpPr/>
            <p:nvPr/>
          </p:nvSpPr>
          <p:spPr>
            <a:xfrm>
              <a:off x="59435" y="658421"/>
              <a:ext cx="9846563" cy="619957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54507" y="853439"/>
              <a:ext cx="9392412" cy="564794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3641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452877" y="817626"/>
            <a:ext cx="6974840" cy="10991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ts val="1255"/>
              </a:lnSpc>
              <a:spcBef>
                <a:spcPts val="105"/>
              </a:spcBef>
            </a:pPr>
            <a:r>
              <a:rPr sz="1100" spc="-50" dirty="0">
                <a:latin typeface="Trebuchet MS"/>
                <a:cs typeface="Trebuchet MS"/>
              </a:rPr>
              <a:t>Проект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Иммерсивного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кинозала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основан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на</a:t>
            </a:r>
            <a:r>
              <a:rPr sz="1100" spc="18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собственных</a:t>
            </a:r>
            <a:r>
              <a:rPr sz="1100" spc="-12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инновационных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разработках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нашей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компании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передовых</a:t>
            </a:r>
            <a:endParaRPr sz="1100">
              <a:latin typeface="Trebuchet MS"/>
              <a:cs typeface="Trebuchet MS"/>
            </a:endParaRPr>
          </a:p>
          <a:p>
            <a:pPr marL="12700" algn="just">
              <a:lnSpc>
                <a:spcPts val="1255"/>
              </a:lnSpc>
            </a:pPr>
            <a:r>
              <a:rPr sz="1100" spc="-50" dirty="0">
                <a:latin typeface="Trebuchet MS"/>
                <a:cs typeface="Trebuchet MS"/>
              </a:rPr>
              <a:t>мировых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достижениях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индустрии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аудио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кино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технологий.</a:t>
            </a: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rebuchet MS"/>
              <a:cs typeface="Trebuchet MS"/>
            </a:endParaRPr>
          </a:p>
          <a:p>
            <a:pPr marL="12700" marR="6350" algn="just">
              <a:lnSpc>
                <a:spcPts val="1190"/>
              </a:lnSpc>
            </a:pPr>
            <a:r>
              <a:rPr sz="1100" spc="-70" dirty="0">
                <a:latin typeface="Trebuchet MS"/>
                <a:cs typeface="Trebuchet MS"/>
              </a:rPr>
              <a:t>Для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достижения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идеальной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эргономики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просмотра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в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проекте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учитывается</a:t>
            </a:r>
            <a:r>
              <a:rPr sz="1100" spc="-12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ряд</a:t>
            </a:r>
            <a:r>
              <a:rPr sz="1100" spc="-65" dirty="0">
                <a:latin typeface="Trebuchet MS"/>
                <a:cs typeface="Trebuchet MS"/>
              </a:rPr>
              <a:t> характеристик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145" dirty="0">
                <a:latin typeface="Trebuchet MS"/>
                <a:cs typeface="Trebuchet MS"/>
              </a:rPr>
              <a:t>–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размер,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пропорции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  </a:t>
            </a:r>
            <a:r>
              <a:rPr sz="1100" spc="-50" dirty="0">
                <a:latin typeface="Trebuchet MS"/>
                <a:cs typeface="Trebuchet MS"/>
              </a:rPr>
              <a:t>положение </a:t>
            </a:r>
            <a:r>
              <a:rPr sz="1100" spc="-65" dirty="0">
                <a:latin typeface="Trebuchet MS"/>
                <a:cs typeface="Trebuchet MS"/>
              </a:rPr>
              <a:t>экрана, </a:t>
            </a:r>
            <a:r>
              <a:rPr sz="1100" spc="-50" dirty="0">
                <a:latin typeface="Trebuchet MS"/>
                <a:cs typeface="Trebuchet MS"/>
              </a:rPr>
              <a:t>расположение </a:t>
            </a:r>
            <a:r>
              <a:rPr sz="1100" spc="-80" dirty="0">
                <a:latin typeface="Trebuchet MS"/>
                <a:cs typeface="Trebuchet MS"/>
              </a:rPr>
              <a:t>кресел, </a:t>
            </a:r>
            <a:r>
              <a:rPr sz="1100" spc="-50" dirty="0">
                <a:latin typeface="Trebuchet MS"/>
                <a:cs typeface="Trebuchet MS"/>
              </a:rPr>
              <a:t>расположение </a:t>
            </a:r>
            <a:r>
              <a:rPr sz="1100" spc="-45" dirty="0">
                <a:latin typeface="Trebuchet MS"/>
                <a:cs typeface="Trebuchet MS"/>
              </a:rPr>
              <a:t>и </a:t>
            </a:r>
            <a:r>
              <a:rPr sz="1100" spc="-55" dirty="0">
                <a:latin typeface="Trebuchet MS"/>
                <a:cs typeface="Trebuchet MS"/>
              </a:rPr>
              <a:t>тип </a:t>
            </a:r>
            <a:r>
              <a:rPr sz="1100" spc="-75" dirty="0">
                <a:latin typeface="Trebuchet MS"/>
                <a:cs typeface="Trebuchet MS"/>
              </a:rPr>
              <a:t>акустических систем, </a:t>
            </a:r>
            <a:r>
              <a:rPr sz="1100" spc="-50" dirty="0">
                <a:latin typeface="Trebuchet MS"/>
                <a:cs typeface="Trebuchet MS"/>
              </a:rPr>
              <a:t>ход </a:t>
            </a:r>
            <a:r>
              <a:rPr sz="1100" spc="-65" dirty="0">
                <a:latin typeface="Trebuchet MS"/>
                <a:cs typeface="Trebuchet MS"/>
              </a:rPr>
              <a:t>луча </a:t>
            </a:r>
            <a:r>
              <a:rPr sz="1100" spc="-55" dirty="0">
                <a:latin typeface="Trebuchet MS"/>
                <a:cs typeface="Trebuchet MS"/>
              </a:rPr>
              <a:t>проектора; </a:t>
            </a:r>
            <a:r>
              <a:rPr sz="1100" spc="-45" dirty="0">
                <a:latin typeface="Trebuchet MS"/>
                <a:cs typeface="Trebuchet MS"/>
              </a:rPr>
              <a:t>применены  </a:t>
            </a:r>
            <a:r>
              <a:rPr sz="1100" spc="-60" dirty="0">
                <a:latin typeface="Trebuchet MS"/>
                <a:cs typeface="Trebuchet MS"/>
              </a:rPr>
              <a:t>технологии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экономичной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-80" dirty="0">
                <a:latin typeface="Trebuchet MS"/>
                <a:cs typeface="Trebuchet MS"/>
              </a:rPr>
              <a:t>эффективной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системы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вентиляции;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оптимизированы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затраты</a:t>
            </a:r>
            <a:r>
              <a:rPr sz="1100" spc="-114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на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акустическую</a:t>
            </a:r>
            <a:r>
              <a:rPr sz="1100" spc="-114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подготовку,  </a:t>
            </a:r>
            <a:r>
              <a:rPr sz="1100" spc="-70" dirty="0">
                <a:latin typeface="Trebuchet MS"/>
                <a:cs typeface="Trebuchet MS"/>
              </a:rPr>
              <a:t>отделку,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дизайн,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освещение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инженерные</a:t>
            </a:r>
            <a:r>
              <a:rPr sz="1100" spc="-125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системы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кинозала.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60687" y="127750"/>
            <a:ext cx="2101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5" dirty="0">
                <a:latin typeface="Verdana"/>
                <a:cs typeface="Verdana"/>
              </a:rPr>
              <a:t>ПЕРСОНАЛЬНЫЙ</a:t>
            </a:r>
            <a:r>
              <a:rPr sz="1200" spc="-130" dirty="0">
                <a:latin typeface="Verdana"/>
                <a:cs typeface="Verdana"/>
              </a:rPr>
              <a:t> </a:t>
            </a:r>
            <a:r>
              <a:rPr sz="1200" spc="-25" dirty="0">
                <a:latin typeface="Verdana"/>
                <a:cs typeface="Verdana"/>
              </a:rPr>
              <a:t>КИНОЗАЛ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67788" y="6164681"/>
            <a:ext cx="6729730" cy="64643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1190"/>
              </a:lnSpc>
              <a:spcBef>
                <a:spcPts val="250"/>
              </a:spcBef>
            </a:pPr>
            <a:r>
              <a:rPr sz="1100" spc="-35" dirty="0">
                <a:latin typeface="Trebuchet MS"/>
                <a:cs typeface="Trebuchet MS"/>
              </a:rPr>
              <a:t>В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отличие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от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привычных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кинозалов,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зрители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будут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поражены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реалистичностью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живого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изображения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на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большом  </a:t>
            </a:r>
            <a:r>
              <a:rPr sz="1100" spc="-55" dirty="0">
                <a:latin typeface="Trebuchet MS"/>
                <a:cs typeface="Trebuchet MS"/>
              </a:rPr>
              <a:t>экране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натуральностью</a:t>
            </a:r>
            <a:r>
              <a:rPr sz="1100" spc="-12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масштабностью</a:t>
            </a:r>
            <a:r>
              <a:rPr sz="1100" spc="-12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объемного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звучания,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не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ограниченного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стенами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кинозала.</a:t>
            </a: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100" spc="-135" dirty="0">
                <a:latin typeface="Trebuchet MS"/>
                <a:cs typeface="Trebuchet MS"/>
              </a:rPr>
              <a:t>.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13803" y="3157220"/>
            <a:ext cx="2220595" cy="94869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1190"/>
              </a:lnSpc>
              <a:spcBef>
                <a:spcPts val="250"/>
              </a:spcBef>
            </a:pPr>
            <a:r>
              <a:rPr sz="1100" i="1" spc="-75" dirty="0">
                <a:solidFill>
                  <a:srgbClr val="1F517E"/>
                </a:solidFill>
                <a:latin typeface="Trebuchet MS"/>
                <a:cs typeface="Trebuchet MS"/>
              </a:rPr>
              <a:t>Иммерсивные </a:t>
            </a:r>
            <a:r>
              <a:rPr sz="1100" i="1" spc="-70" dirty="0">
                <a:solidFill>
                  <a:srgbClr val="1F517E"/>
                </a:solidFill>
                <a:latin typeface="Trebuchet MS"/>
                <a:cs typeface="Trebuchet MS"/>
              </a:rPr>
              <a:t>технологии </a:t>
            </a:r>
            <a:r>
              <a:rPr sz="1100" i="1" spc="-65" dirty="0">
                <a:solidFill>
                  <a:srgbClr val="1F517E"/>
                </a:solidFill>
                <a:latin typeface="Trebuchet MS"/>
                <a:cs typeface="Trebuchet MS"/>
              </a:rPr>
              <a:t>позволят  </a:t>
            </a:r>
            <a:r>
              <a:rPr sz="1100" i="1" spc="-45" dirty="0">
                <a:solidFill>
                  <a:srgbClr val="1F517E"/>
                </a:solidFill>
                <a:latin typeface="Trebuchet MS"/>
                <a:cs typeface="Trebuchet MS"/>
              </a:rPr>
              <a:t>не </a:t>
            </a:r>
            <a:r>
              <a:rPr sz="1100" i="1" spc="-55" dirty="0">
                <a:solidFill>
                  <a:srgbClr val="1F517E"/>
                </a:solidFill>
                <a:latin typeface="Trebuchet MS"/>
                <a:cs typeface="Trebuchet MS"/>
              </a:rPr>
              <a:t>просто </a:t>
            </a:r>
            <a:r>
              <a:rPr sz="1100" i="1" spc="-70" dirty="0">
                <a:solidFill>
                  <a:srgbClr val="1F517E"/>
                </a:solidFill>
                <a:latin typeface="Trebuchet MS"/>
                <a:cs typeface="Trebuchet MS"/>
              </a:rPr>
              <a:t>следовать </a:t>
            </a:r>
            <a:r>
              <a:rPr sz="1100" i="1" spc="-45" dirty="0">
                <a:solidFill>
                  <a:srgbClr val="1F517E"/>
                </a:solidFill>
                <a:latin typeface="Trebuchet MS"/>
                <a:cs typeface="Trebuchet MS"/>
              </a:rPr>
              <a:t>сюжету  </a:t>
            </a:r>
            <a:r>
              <a:rPr sz="1100" i="1" spc="-85" dirty="0">
                <a:solidFill>
                  <a:srgbClr val="1F517E"/>
                </a:solidFill>
                <a:latin typeface="Trebuchet MS"/>
                <a:cs typeface="Trebuchet MS"/>
              </a:rPr>
              <a:t>кинофильма, </a:t>
            </a:r>
            <a:r>
              <a:rPr sz="1100" i="1" spc="-35" dirty="0">
                <a:solidFill>
                  <a:srgbClr val="1F517E"/>
                </a:solidFill>
                <a:latin typeface="Trebuchet MS"/>
                <a:cs typeface="Trebuchet MS"/>
              </a:rPr>
              <a:t>а </a:t>
            </a:r>
            <a:r>
              <a:rPr sz="1100" i="1" spc="-75" dirty="0">
                <a:solidFill>
                  <a:srgbClr val="1F517E"/>
                </a:solidFill>
                <a:latin typeface="Trebuchet MS"/>
                <a:cs typeface="Trebuchet MS"/>
              </a:rPr>
              <a:t>фактически  </a:t>
            </a:r>
            <a:r>
              <a:rPr sz="1100" i="1" spc="-65" dirty="0">
                <a:solidFill>
                  <a:srgbClr val="1F517E"/>
                </a:solidFill>
                <a:latin typeface="Trebuchet MS"/>
                <a:cs typeface="Trebuchet MS"/>
              </a:rPr>
              <a:t>оказаться </a:t>
            </a:r>
            <a:r>
              <a:rPr sz="1100" i="1" spc="-70" dirty="0">
                <a:solidFill>
                  <a:srgbClr val="1F517E"/>
                </a:solidFill>
                <a:latin typeface="Trebuchet MS"/>
                <a:cs typeface="Trebuchet MS"/>
              </a:rPr>
              <a:t>в </a:t>
            </a:r>
            <a:r>
              <a:rPr sz="1100" i="1" spc="-60" dirty="0">
                <a:solidFill>
                  <a:srgbClr val="1F517E"/>
                </a:solidFill>
                <a:latin typeface="Trebuchet MS"/>
                <a:cs typeface="Trebuchet MS"/>
              </a:rPr>
              <a:t>среде</a:t>
            </a:r>
            <a:r>
              <a:rPr sz="1100" i="1" spc="-200" dirty="0">
                <a:solidFill>
                  <a:srgbClr val="1F517E"/>
                </a:solidFill>
                <a:latin typeface="Trebuchet MS"/>
                <a:cs typeface="Trebuchet MS"/>
              </a:rPr>
              <a:t> </a:t>
            </a:r>
            <a:r>
              <a:rPr sz="1100" i="1" spc="-75" dirty="0">
                <a:solidFill>
                  <a:srgbClr val="1F517E"/>
                </a:solidFill>
                <a:latin typeface="Trebuchet MS"/>
                <a:cs typeface="Trebuchet MS"/>
              </a:rPr>
              <a:t>событий</a:t>
            </a:r>
            <a:r>
              <a:rPr sz="1100" i="1" spc="-85" dirty="0">
                <a:solidFill>
                  <a:srgbClr val="1F517E"/>
                </a:solidFill>
                <a:latin typeface="Trebuchet MS"/>
                <a:cs typeface="Trebuchet MS"/>
              </a:rPr>
              <a:t> </a:t>
            </a:r>
            <a:endParaRPr sz="1100">
              <a:latin typeface="Trebuchet MS"/>
              <a:cs typeface="Trebuchet MS"/>
            </a:endParaRPr>
          </a:p>
          <a:p>
            <a:pPr marL="12700">
              <a:lnSpc>
                <a:spcPts val="1100"/>
              </a:lnSpc>
            </a:pPr>
            <a:r>
              <a:rPr sz="1100" i="1" spc="-75" dirty="0">
                <a:solidFill>
                  <a:srgbClr val="1F517E"/>
                </a:solidFill>
                <a:latin typeface="Trebuchet MS"/>
                <a:cs typeface="Trebuchet MS"/>
              </a:rPr>
              <a:t>кинокартины</a:t>
            </a:r>
            <a:r>
              <a:rPr sz="1100" i="1" spc="-120" dirty="0">
                <a:solidFill>
                  <a:srgbClr val="1F517E"/>
                </a:solidFill>
                <a:latin typeface="Trebuchet MS"/>
                <a:cs typeface="Trebuchet MS"/>
              </a:rPr>
              <a:t> </a:t>
            </a:r>
            <a:r>
              <a:rPr sz="1100" i="1" spc="-65" dirty="0">
                <a:solidFill>
                  <a:srgbClr val="1F517E"/>
                </a:solidFill>
                <a:latin typeface="Trebuchet MS"/>
                <a:cs typeface="Trebuchet MS"/>
              </a:rPr>
              <a:t>вместе</a:t>
            </a:r>
            <a:r>
              <a:rPr sz="1100" i="1" spc="-85" dirty="0">
                <a:solidFill>
                  <a:srgbClr val="1F517E"/>
                </a:solidFill>
                <a:latin typeface="Trebuchet MS"/>
                <a:cs typeface="Trebuchet MS"/>
              </a:rPr>
              <a:t> </a:t>
            </a:r>
            <a:endParaRPr sz="1100">
              <a:latin typeface="Trebuchet MS"/>
              <a:cs typeface="Trebuchet MS"/>
            </a:endParaRPr>
          </a:p>
          <a:p>
            <a:pPr marL="12700">
              <a:lnSpc>
                <a:spcPts val="1255"/>
              </a:lnSpc>
            </a:pPr>
            <a:r>
              <a:rPr sz="1100" i="1" spc="-35" dirty="0">
                <a:solidFill>
                  <a:srgbClr val="1F517E"/>
                </a:solidFill>
                <a:latin typeface="Trebuchet MS"/>
                <a:cs typeface="Trebuchet MS"/>
              </a:rPr>
              <a:t>с</a:t>
            </a:r>
            <a:r>
              <a:rPr sz="1100" i="1" spc="-110" dirty="0">
                <a:solidFill>
                  <a:srgbClr val="1F517E"/>
                </a:solidFill>
                <a:latin typeface="Trebuchet MS"/>
                <a:cs typeface="Trebuchet MS"/>
              </a:rPr>
              <a:t> </a:t>
            </a:r>
            <a:r>
              <a:rPr sz="1100" i="1" spc="-75" dirty="0">
                <a:solidFill>
                  <a:srgbClr val="1F517E"/>
                </a:solidFill>
                <a:latin typeface="Trebuchet MS"/>
                <a:cs typeface="Trebuchet MS"/>
              </a:rPr>
              <a:t>киногероями.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981200" y="468503"/>
            <a:ext cx="7652384" cy="128270"/>
            <a:chOff x="2034539" y="461746"/>
            <a:chExt cx="7652384" cy="128270"/>
          </a:xfrm>
        </p:grpSpPr>
        <p:sp>
          <p:nvSpPr>
            <p:cNvPr id="11" name="object 11"/>
            <p:cNvSpPr/>
            <p:nvPr/>
          </p:nvSpPr>
          <p:spPr>
            <a:xfrm>
              <a:off x="2034539" y="461746"/>
              <a:ext cx="7652004" cy="12816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114549" y="500634"/>
              <a:ext cx="7538084" cy="0"/>
            </a:xfrm>
            <a:custGeom>
              <a:avLst/>
              <a:gdLst/>
              <a:ahLst/>
              <a:cxnLst/>
              <a:rect l="l" t="t" r="r" b="b"/>
              <a:pathLst>
                <a:path w="7538084">
                  <a:moveTo>
                    <a:pt x="0" y="0"/>
                  </a:moveTo>
                  <a:lnTo>
                    <a:pt x="7537831" y="0"/>
                  </a:lnTo>
                </a:path>
              </a:pathLst>
            </a:custGeom>
            <a:ln w="25908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9379077" y="241808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2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41959" y="2173198"/>
            <a:ext cx="6786880" cy="3973195"/>
            <a:chOff x="441959" y="2173198"/>
            <a:chExt cx="6786880" cy="3973195"/>
          </a:xfrm>
        </p:grpSpPr>
        <p:sp>
          <p:nvSpPr>
            <p:cNvPr id="15" name="object 15"/>
            <p:cNvSpPr/>
            <p:nvPr/>
          </p:nvSpPr>
          <p:spPr>
            <a:xfrm>
              <a:off x="441959" y="2173198"/>
              <a:ext cx="6786372" cy="397306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37285" y="2368295"/>
              <a:ext cx="6216141" cy="340309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52824" y="470291"/>
            <a:ext cx="7606293" cy="111079"/>
            <a:chOff x="2052824" y="470291"/>
            <a:chExt cx="7606293" cy="111079"/>
          </a:xfrm>
        </p:grpSpPr>
        <p:sp>
          <p:nvSpPr>
            <p:cNvPr id="3" name="object 3"/>
            <p:cNvSpPr/>
            <p:nvPr/>
          </p:nvSpPr>
          <p:spPr>
            <a:xfrm>
              <a:off x="2052824" y="470291"/>
              <a:ext cx="7606293" cy="1110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14549" y="500634"/>
              <a:ext cx="7538084" cy="0"/>
            </a:xfrm>
            <a:custGeom>
              <a:avLst/>
              <a:gdLst/>
              <a:ahLst/>
              <a:cxnLst/>
              <a:rect l="l" t="t" r="r" b="b"/>
              <a:pathLst>
                <a:path w="7538084">
                  <a:moveTo>
                    <a:pt x="0" y="0"/>
                  </a:moveTo>
                  <a:lnTo>
                    <a:pt x="7537831" y="0"/>
                  </a:lnTo>
                </a:path>
              </a:pathLst>
            </a:custGeom>
            <a:ln w="25908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362200" y="173044"/>
            <a:ext cx="21583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0" dirty="0">
                <a:latin typeface="Verdana"/>
                <a:cs typeface="Verdana"/>
              </a:rPr>
              <a:t>ВИЗУАЛИЗАЦИЯ</a:t>
            </a:r>
            <a:r>
              <a:rPr sz="1200" spc="-135" dirty="0">
                <a:latin typeface="Verdana"/>
                <a:cs typeface="Verdana"/>
              </a:rPr>
              <a:t> </a:t>
            </a:r>
            <a:r>
              <a:rPr sz="1200" spc="-15" dirty="0">
                <a:latin typeface="Verdana"/>
                <a:cs typeface="Verdana"/>
              </a:rPr>
              <a:t>КИНОЗАЛА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89795" y="237820"/>
            <a:ext cx="1809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20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54508" y="844296"/>
            <a:ext cx="9392412" cy="5618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52824" y="470291"/>
            <a:ext cx="7606293" cy="111079"/>
            <a:chOff x="2052824" y="470291"/>
            <a:chExt cx="7606293" cy="111079"/>
          </a:xfrm>
        </p:grpSpPr>
        <p:sp>
          <p:nvSpPr>
            <p:cNvPr id="3" name="object 3"/>
            <p:cNvSpPr/>
            <p:nvPr/>
          </p:nvSpPr>
          <p:spPr>
            <a:xfrm>
              <a:off x="2052824" y="470291"/>
              <a:ext cx="7606293" cy="1110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14549" y="500634"/>
              <a:ext cx="7538084" cy="0"/>
            </a:xfrm>
            <a:custGeom>
              <a:avLst/>
              <a:gdLst/>
              <a:ahLst/>
              <a:cxnLst/>
              <a:rect l="l" t="t" r="r" b="b"/>
              <a:pathLst>
                <a:path w="7538084">
                  <a:moveTo>
                    <a:pt x="0" y="0"/>
                  </a:moveTo>
                  <a:lnTo>
                    <a:pt x="7537831" y="0"/>
                  </a:lnTo>
                </a:path>
              </a:pathLst>
            </a:custGeom>
            <a:ln w="25908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362200" y="194835"/>
            <a:ext cx="21583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0" dirty="0">
                <a:latin typeface="Verdana"/>
                <a:cs typeface="Verdana"/>
              </a:rPr>
              <a:t>ВИЗУАЛИЗАЦИЯ</a:t>
            </a:r>
            <a:r>
              <a:rPr sz="1200" spc="-135" dirty="0">
                <a:latin typeface="Verdana"/>
                <a:cs typeface="Verdana"/>
              </a:rPr>
              <a:t> </a:t>
            </a:r>
            <a:r>
              <a:rPr sz="1200" spc="-15" dirty="0">
                <a:latin typeface="Verdana"/>
                <a:cs typeface="Verdana"/>
              </a:rPr>
              <a:t>КИНОЗАЛА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89795" y="237820"/>
            <a:ext cx="1809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21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992156"/>
            <a:ext cx="9906000" cy="5866130"/>
            <a:chOff x="0" y="992156"/>
            <a:chExt cx="9906000" cy="5866130"/>
          </a:xfrm>
        </p:grpSpPr>
        <p:sp>
          <p:nvSpPr>
            <p:cNvPr id="10" name="object 10"/>
            <p:cNvSpPr/>
            <p:nvPr/>
          </p:nvSpPr>
          <p:spPr>
            <a:xfrm>
              <a:off x="0" y="992156"/>
              <a:ext cx="9905999" cy="586584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84404" y="1187195"/>
              <a:ext cx="9467088" cy="532638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52824" y="470291"/>
            <a:ext cx="7606293" cy="111079"/>
            <a:chOff x="2052824" y="470291"/>
            <a:chExt cx="7606293" cy="111079"/>
          </a:xfrm>
        </p:grpSpPr>
        <p:sp>
          <p:nvSpPr>
            <p:cNvPr id="3" name="object 3"/>
            <p:cNvSpPr/>
            <p:nvPr/>
          </p:nvSpPr>
          <p:spPr>
            <a:xfrm>
              <a:off x="2052824" y="470291"/>
              <a:ext cx="7606293" cy="1110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14549" y="500634"/>
              <a:ext cx="7538084" cy="0"/>
            </a:xfrm>
            <a:custGeom>
              <a:avLst/>
              <a:gdLst/>
              <a:ahLst/>
              <a:cxnLst/>
              <a:rect l="l" t="t" r="r" b="b"/>
              <a:pathLst>
                <a:path w="7538084">
                  <a:moveTo>
                    <a:pt x="0" y="0"/>
                  </a:moveTo>
                  <a:lnTo>
                    <a:pt x="7537831" y="0"/>
                  </a:lnTo>
                </a:path>
              </a:pathLst>
            </a:custGeom>
            <a:ln w="25908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362200" y="211620"/>
            <a:ext cx="21583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0" dirty="0">
                <a:latin typeface="Verdana"/>
                <a:cs typeface="Verdana"/>
              </a:rPr>
              <a:t>ВИЗУАЛИЗАЦИЯ</a:t>
            </a:r>
            <a:r>
              <a:rPr sz="1200" spc="-135" dirty="0">
                <a:latin typeface="Verdana"/>
                <a:cs typeface="Verdana"/>
              </a:rPr>
              <a:t> </a:t>
            </a:r>
            <a:r>
              <a:rPr sz="1200" spc="-15" dirty="0">
                <a:latin typeface="Verdana"/>
                <a:cs typeface="Verdana"/>
              </a:rPr>
              <a:t>КИНОЗАЛА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89795" y="237820"/>
            <a:ext cx="1809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22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1335" y="760430"/>
            <a:ext cx="9885045" cy="6097905"/>
            <a:chOff x="21335" y="760430"/>
            <a:chExt cx="9885045" cy="6097905"/>
          </a:xfrm>
        </p:grpSpPr>
        <p:sp>
          <p:nvSpPr>
            <p:cNvPr id="10" name="object 10"/>
            <p:cNvSpPr/>
            <p:nvPr/>
          </p:nvSpPr>
          <p:spPr>
            <a:xfrm>
              <a:off x="21335" y="760430"/>
              <a:ext cx="9884664" cy="609756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6407" y="955547"/>
              <a:ext cx="9473184" cy="557174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31887" y="426521"/>
            <a:ext cx="7606293" cy="111079"/>
            <a:chOff x="2052824" y="470291"/>
            <a:chExt cx="7606293" cy="111079"/>
          </a:xfrm>
        </p:grpSpPr>
        <p:sp>
          <p:nvSpPr>
            <p:cNvPr id="3" name="object 3"/>
            <p:cNvSpPr/>
            <p:nvPr/>
          </p:nvSpPr>
          <p:spPr>
            <a:xfrm>
              <a:off x="2052824" y="470291"/>
              <a:ext cx="7606293" cy="1110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14549" y="500634"/>
              <a:ext cx="7538084" cy="0"/>
            </a:xfrm>
            <a:custGeom>
              <a:avLst/>
              <a:gdLst/>
              <a:ahLst/>
              <a:cxnLst/>
              <a:rect l="l" t="t" r="r" b="b"/>
              <a:pathLst>
                <a:path w="7538084">
                  <a:moveTo>
                    <a:pt x="0" y="0"/>
                  </a:moveTo>
                  <a:lnTo>
                    <a:pt x="7537831" y="0"/>
                  </a:lnTo>
                </a:path>
              </a:pathLst>
            </a:custGeom>
            <a:ln w="25908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362200" y="203070"/>
            <a:ext cx="21583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0" dirty="0">
                <a:latin typeface="Verdana"/>
                <a:cs typeface="Verdana"/>
              </a:rPr>
              <a:t>ВИЗУАЛИЗАЦИЯ</a:t>
            </a:r>
            <a:r>
              <a:rPr sz="1200" spc="-135" dirty="0">
                <a:latin typeface="Verdana"/>
                <a:cs typeface="Verdana"/>
              </a:rPr>
              <a:t> </a:t>
            </a:r>
            <a:r>
              <a:rPr sz="1200" spc="-15" dirty="0">
                <a:latin typeface="Verdana"/>
                <a:cs typeface="Verdana"/>
              </a:rPr>
              <a:t>КИНОЗАЛА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89795" y="237820"/>
            <a:ext cx="1809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23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34112" y="670540"/>
            <a:ext cx="9772015" cy="6188075"/>
            <a:chOff x="134112" y="670540"/>
            <a:chExt cx="9772015" cy="6188075"/>
          </a:xfrm>
        </p:grpSpPr>
        <p:sp>
          <p:nvSpPr>
            <p:cNvPr id="10" name="object 10"/>
            <p:cNvSpPr/>
            <p:nvPr/>
          </p:nvSpPr>
          <p:spPr>
            <a:xfrm>
              <a:off x="134112" y="670540"/>
              <a:ext cx="9771888" cy="61874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29184" y="865631"/>
              <a:ext cx="9322308" cy="567232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52824" y="470291"/>
            <a:ext cx="7606293" cy="111079"/>
            <a:chOff x="2052824" y="470291"/>
            <a:chExt cx="7606293" cy="111079"/>
          </a:xfrm>
        </p:grpSpPr>
        <p:sp>
          <p:nvSpPr>
            <p:cNvPr id="3" name="object 3"/>
            <p:cNvSpPr/>
            <p:nvPr/>
          </p:nvSpPr>
          <p:spPr>
            <a:xfrm>
              <a:off x="2052824" y="470291"/>
              <a:ext cx="7606293" cy="1110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14549" y="500634"/>
              <a:ext cx="7538084" cy="0"/>
            </a:xfrm>
            <a:custGeom>
              <a:avLst/>
              <a:gdLst/>
              <a:ahLst/>
              <a:cxnLst/>
              <a:rect l="l" t="t" r="r" b="b"/>
              <a:pathLst>
                <a:path w="7538084">
                  <a:moveTo>
                    <a:pt x="0" y="0"/>
                  </a:moveTo>
                  <a:lnTo>
                    <a:pt x="7537831" y="0"/>
                  </a:lnTo>
                </a:path>
              </a:pathLst>
            </a:custGeom>
            <a:ln w="25908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362200" y="201316"/>
            <a:ext cx="9563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5" dirty="0">
                <a:latin typeface="Verdana"/>
                <a:cs typeface="Verdana"/>
              </a:rPr>
              <a:t>ВИД</a:t>
            </a:r>
            <a:r>
              <a:rPr sz="1200" spc="-140" dirty="0">
                <a:latin typeface="Verdana"/>
                <a:cs typeface="Verdana"/>
              </a:rPr>
              <a:t> </a:t>
            </a:r>
            <a:r>
              <a:rPr sz="1200" spc="-35" dirty="0">
                <a:latin typeface="Verdana"/>
                <a:cs typeface="Verdana"/>
              </a:rPr>
              <a:t>СВЕРХУ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289795" y="237820"/>
            <a:ext cx="1809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24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130387" y="746205"/>
            <a:ext cx="7319009" cy="6111875"/>
            <a:chOff x="2130387" y="746205"/>
            <a:chExt cx="7319009" cy="6111875"/>
          </a:xfrm>
        </p:grpSpPr>
        <p:sp>
          <p:nvSpPr>
            <p:cNvPr id="12" name="object 12"/>
            <p:cNvSpPr/>
            <p:nvPr/>
          </p:nvSpPr>
          <p:spPr>
            <a:xfrm>
              <a:off x="2130387" y="746205"/>
              <a:ext cx="7318741" cy="611179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289047" y="832103"/>
              <a:ext cx="6858000" cy="576376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52824" y="470291"/>
            <a:ext cx="7606293" cy="111079"/>
            <a:chOff x="2052824" y="470291"/>
            <a:chExt cx="7606293" cy="111079"/>
          </a:xfrm>
        </p:grpSpPr>
        <p:sp>
          <p:nvSpPr>
            <p:cNvPr id="3" name="object 3"/>
            <p:cNvSpPr/>
            <p:nvPr/>
          </p:nvSpPr>
          <p:spPr>
            <a:xfrm>
              <a:off x="2052824" y="470291"/>
              <a:ext cx="7606293" cy="1110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14549" y="500634"/>
              <a:ext cx="7538084" cy="0"/>
            </a:xfrm>
            <a:custGeom>
              <a:avLst/>
              <a:gdLst/>
              <a:ahLst/>
              <a:cxnLst/>
              <a:rect l="l" t="t" r="r" b="b"/>
              <a:pathLst>
                <a:path w="7538084">
                  <a:moveTo>
                    <a:pt x="0" y="0"/>
                  </a:moveTo>
                  <a:lnTo>
                    <a:pt x="7537831" y="0"/>
                  </a:lnTo>
                </a:path>
              </a:pathLst>
            </a:custGeom>
            <a:ln w="25908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362200" y="220689"/>
            <a:ext cx="10909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5" dirty="0">
                <a:latin typeface="Verdana"/>
                <a:cs typeface="Verdana"/>
              </a:rPr>
              <a:t>ВИД</a:t>
            </a:r>
            <a:r>
              <a:rPr sz="1200" spc="-150" dirty="0">
                <a:latin typeface="Verdana"/>
                <a:cs typeface="Verdana"/>
              </a:rPr>
              <a:t> </a:t>
            </a:r>
            <a:r>
              <a:rPr sz="1200" spc="-30" dirty="0">
                <a:latin typeface="Verdana"/>
                <a:cs typeface="Verdana"/>
              </a:rPr>
              <a:t>СПЕРЕДИ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89795" y="237820"/>
            <a:ext cx="1809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25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1694662"/>
            <a:ext cx="9906000" cy="4156075"/>
            <a:chOff x="0" y="1694662"/>
            <a:chExt cx="9906000" cy="4156075"/>
          </a:xfrm>
        </p:grpSpPr>
        <p:sp>
          <p:nvSpPr>
            <p:cNvPr id="10" name="object 10"/>
            <p:cNvSpPr/>
            <p:nvPr/>
          </p:nvSpPr>
          <p:spPr>
            <a:xfrm>
              <a:off x="0" y="1694662"/>
              <a:ext cx="9905999" cy="41559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8307" y="1889760"/>
              <a:ext cx="9549384" cy="35859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52824" y="470291"/>
            <a:ext cx="7606293" cy="111079"/>
            <a:chOff x="2052824" y="470291"/>
            <a:chExt cx="7606293" cy="111079"/>
          </a:xfrm>
        </p:grpSpPr>
        <p:sp>
          <p:nvSpPr>
            <p:cNvPr id="3" name="object 3"/>
            <p:cNvSpPr/>
            <p:nvPr/>
          </p:nvSpPr>
          <p:spPr>
            <a:xfrm>
              <a:off x="2052824" y="470291"/>
              <a:ext cx="7606293" cy="1110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14549" y="500634"/>
              <a:ext cx="7538084" cy="0"/>
            </a:xfrm>
            <a:custGeom>
              <a:avLst/>
              <a:gdLst/>
              <a:ahLst/>
              <a:cxnLst/>
              <a:rect l="l" t="t" r="r" b="b"/>
              <a:pathLst>
                <a:path w="7538084">
                  <a:moveTo>
                    <a:pt x="0" y="0"/>
                  </a:moveTo>
                  <a:lnTo>
                    <a:pt x="7537831" y="0"/>
                  </a:lnTo>
                </a:path>
              </a:pathLst>
            </a:custGeom>
            <a:ln w="25908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362200" y="194844"/>
            <a:ext cx="10115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5" dirty="0">
                <a:latin typeface="Verdana"/>
                <a:cs typeface="Verdana"/>
              </a:rPr>
              <a:t>ВИД</a:t>
            </a:r>
            <a:r>
              <a:rPr sz="1200" spc="-13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СПРАВА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289795" y="237820"/>
            <a:ext cx="1809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26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237488" y="1746554"/>
            <a:ext cx="8669020" cy="4320540"/>
            <a:chOff x="1237488" y="1746554"/>
            <a:chExt cx="8669020" cy="4320540"/>
          </a:xfrm>
        </p:grpSpPr>
        <p:sp>
          <p:nvSpPr>
            <p:cNvPr id="10" name="object 10"/>
            <p:cNvSpPr/>
            <p:nvPr/>
          </p:nvSpPr>
          <p:spPr>
            <a:xfrm>
              <a:off x="1237488" y="1746554"/>
              <a:ext cx="8668511" cy="432054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32560" y="1941576"/>
              <a:ext cx="8115300" cy="375056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52824" y="470291"/>
            <a:ext cx="7606293" cy="111079"/>
            <a:chOff x="2052824" y="470291"/>
            <a:chExt cx="7606293" cy="111079"/>
          </a:xfrm>
        </p:grpSpPr>
        <p:sp>
          <p:nvSpPr>
            <p:cNvPr id="3" name="object 3"/>
            <p:cNvSpPr/>
            <p:nvPr/>
          </p:nvSpPr>
          <p:spPr>
            <a:xfrm>
              <a:off x="2052824" y="470291"/>
              <a:ext cx="7606293" cy="1110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14549" y="500634"/>
              <a:ext cx="7538084" cy="0"/>
            </a:xfrm>
            <a:custGeom>
              <a:avLst/>
              <a:gdLst/>
              <a:ahLst/>
              <a:cxnLst/>
              <a:rect l="l" t="t" r="r" b="b"/>
              <a:pathLst>
                <a:path w="7538084">
                  <a:moveTo>
                    <a:pt x="0" y="0"/>
                  </a:moveTo>
                  <a:lnTo>
                    <a:pt x="7537831" y="0"/>
                  </a:lnTo>
                </a:path>
              </a:pathLst>
            </a:custGeom>
            <a:ln w="25908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362200" y="173044"/>
            <a:ext cx="9334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5" dirty="0">
                <a:latin typeface="Verdana"/>
                <a:cs typeface="Verdana"/>
              </a:rPr>
              <a:t>ВИД</a:t>
            </a:r>
            <a:r>
              <a:rPr sz="1200" spc="-150" dirty="0">
                <a:latin typeface="Verdana"/>
                <a:cs typeface="Verdana"/>
              </a:rPr>
              <a:t> </a:t>
            </a:r>
            <a:r>
              <a:rPr sz="1200" spc="25" dirty="0">
                <a:latin typeface="Verdana"/>
                <a:cs typeface="Verdana"/>
              </a:rPr>
              <a:t>СЗАДИ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89795" y="237820"/>
            <a:ext cx="1809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27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029855" y="1650329"/>
            <a:ext cx="7839709" cy="4224020"/>
            <a:chOff x="2029855" y="1650329"/>
            <a:chExt cx="7839709" cy="4224020"/>
          </a:xfrm>
        </p:grpSpPr>
        <p:sp>
          <p:nvSpPr>
            <p:cNvPr id="10" name="object 10"/>
            <p:cNvSpPr/>
            <p:nvPr/>
          </p:nvSpPr>
          <p:spPr>
            <a:xfrm>
              <a:off x="2029855" y="1650329"/>
              <a:ext cx="7839680" cy="422397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88463" y="1808988"/>
              <a:ext cx="7359396" cy="387248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52824" y="470291"/>
            <a:ext cx="7606293" cy="111079"/>
            <a:chOff x="2052824" y="470291"/>
            <a:chExt cx="7606293" cy="111079"/>
          </a:xfrm>
        </p:grpSpPr>
        <p:sp>
          <p:nvSpPr>
            <p:cNvPr id="3" name="object 3"/>
            <p:cNvSpPr/>
            <p:nvPr/>
          </p:nvSpPr>
          <p:spPr>
            <a:xfrm>
              <a:off x="2052824" y="470291"/>
              <a:ext cx="7606293" cy="1110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14549" y="500634"/>
              <a:ext cx="7538084" cy="0"/>
            </a:xfrm>
            <a:custGeom>
              <a:avLst/>
              <a:gdLst/>
              <a:ahLst/>
              <a:cxnLst/>
              <a:rect l="l" t="t" r="r" b="b"/>
              <a:pathLst>
                <a:path w="7538084">
                  <a:moveTo>
                    <a:pt x="0" y="0"/>
                  </a:moveTo>
                  <a:lnTo>
                    <a:pt x="7537831" y="0"/>
                  </a:lnTo>
                </a:path>
              </a:pathLst>
            </a:custGeom>
            <a:ln w="25908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362200" y="164501"/>
            <a:ext cx="8947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5" dirty="0">
                <a:latin typeface="Verdana"/>
                <a:cs typeface="Verdana"/>
              </a:rPr>
              <a:t>ВИД</a:t>
            </a:r>
            <a:r>
              <a:rPr sz="1200" spc="-135" dirty="0">
                <a:latin typeface="Verdana"/>
                <a:cs typeface="Verdana"/>
              </a:rPr>
              <a:t> </a:t>
            </a:r>
            <a:r>
              <a:rPr sz="1200" spc="-25" dirty="0">
                <a:latin typeface="Verdana"/>
                <a:cs typeface="Verdana"/>
              </a:rPr>
              <a:t>СЛЕВА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289795" y="237820"/>
            <a:ext cx="1809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28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335024" y="1767890"/>
            <a:ext cx="8571230" cy="4277995"/>
            <a:chOff x="1335024" y="1767890"/>
            <a:chExt cx="8571230" cy="4277995"/>
          </a:xfrm>
        </p:grpSpPr>
        <p:sp>
          <p:nvSpPr>
            <p:cNvPr id="12" name="object 12"/>
            <p:cNvSpPr/>
            <p:nvPr/>
          </p:nvSpPr>
          <p:spPr>
            <a:xfrm>
              <a:off x="1335024" y="1767890"/>
              <a:ext cx="8570976" cy="427774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30096" y="1962911"/>
              <a:ext cx="8017764" cy="37078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36420" y="0"/>
            <a:ext cx="8069580" cy="6858000"/>
            <a:chOff x="1836420" y="0"/>
            <a:chExt cx="8069580" cy="6858000"/>
          </a:xfrm>
        </p:grpSpPr>
        <p:sp>
          <p:nvSpPr>
            <p:cNvPr id="3" name="object 3"/>
            <p:cNvSpPr/>
            <p:nvPr/>
          </p:nvSpPr>
          <p:spPr>
            <a:xfrm>
              <a:off x="1836420" y="0"/>
              <a:ext cx="8069580" cy="6858000"/>
            </a:xfrm>
            <a:custGeom>
              <a:avLst/>
              <a:gdLst/>
              <a:ahLst/>
              <a:cxnLst/>
              <a:rect l="l" t="t" r="r" b="b"/>
              <a:pathLst>
                <a:path w="8069580" h="6858000">
                  <a:moveTo>
                    <a:pt x="0" y="6858000"/>
                  </a:moveTo>
                  <a:lnTo>
                    <a:pt x="8069580" y="6858000"/>
                  </a:lnTo>
                  <a:lnTo>
                    <a:pt x="806958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052824" y="470291"/>
              <a:ext cx="7606293" cy="1110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114550" y="500633"/>
              <a:ext cx="7538084" cy="0"/>
            </a:xfrm>
            <a:custGeom>
              <a:avLst/>
              <a:gdLst/>
              <a:ahLst/>
              <a:cxnLst/>
              <a:rect l="l" t="t" r="r" b="b"/>
              <a:pathLst>
                <a:path w="7538084">
                  <a:moveTo>
                    <a:pt x="0" y="0"/>
                  </a:moveTo>
                  <a:lnTo>
                    <a:pt x="7537831" y="0"/>
                  </a:lnTo>
                </a:path>
              </a:pathLst>
            </a:custGeom>
            <a:ln w="25908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383027" y="164453"/>
            <a:ext cx="10534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65" dirty="0">
                <a:latin typeface="Verdana"/>
                <a:cs typeface="Verdana"/>
              </a:rPr>
              <a:t>ЗАКЛЮЧЕНИЕ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83027" y="829817"/>
            <a:ext cx="6789420" cy="1514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5" dirty="0">
                <a:latin typeface="Trebuchet MS"/>
                <a:cs typeface="Trebuchet MS"/>
              </a:rPr>
              <a:t>Индивидуальный</a:t>
            </a:r>
            <a:r>
              <a:rPr sz="1200" spc="-120" dirty="0">
                <a:latin typeface="Trebuchet MS"/>
                <a:cs typeface="Trebuchet MS"/>
              </a:rPr>
              <a:t> </a:t>
            </a:r>
            <a:r>
              <a:rPr sz="1200" spc="-50" dirty="0">
                <a:latin typeface="Trebuchet MS"/>
                <a:cs typeface="Trebuchet MS"/>
              </a:rPr>
              <a:t>подход</a:t>
            </a:r>
            <a:endParaRPr sz="1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700">
              <a:latin typeface="Trebuchet MS"/>
              <a:cs typeface="Trebuchet MS"/>
            </a:endParaRPr>
          </a:p>
          <a:p>
            <a:pPr marL="12700" marR="337185">
              <a:lnSpc>
                <a:spcPts val="1190"/>
              </a:lnSpc>
              <a:spcBef>
                <a:spcPts val="5"/>
              </a:spcBef>
            </a:pPr>
            <a:r>
              <a:rPr sz="1100" spc="-55" dirty="0">
                <a:latin typeface="Trebuchet MS"/>
                <a:cs typeface="Trebuchet MS"/>
              </a:rPr>
              <a:t>Бескомпромиссная </a:t>
            </a:r>
            <a:r>
              <a:rPr sz="1100" spc="-65" dirty="0">
                <a:latin typeface="Trebuchet MS"/>
                <a:cs typeface="Trebuchet MS"/>
              </a:rPr>
              <a:t>система </a:t>
            </a:r>
            <a:r>
              <a:rPr sz="1100" spc="-45" dirty="0">
                <a:latin typeface="Trebuchet MS"/>
                <a:cs typeface="Trebuchet MS"/>
              </a:rPr>
              <a:t>ориентированная </a:t>
            </a:r>
            <a:r>
              <a:rPr sz="1100" spc="-40" dirty="0">
                <a:latin typeface="Trebuchet MS"/>
                <a:cs typeface="Trebuchet MS"/>
              </a:rPr>
              <a:t>на </a:t>
            </a:r>
            <a:r>
              <a:rPr sz="1100" spc="-50" dirty="0">
                <a:latin typeface="Trebuchet MS"/>
                <a:cs typeface="Trebuchet MS"/>
              </a:rPr>
              <a:t>идеальное </a:t>
            </a:r>
            <a:r>
              <a:rPr sz="1100" spc="-65" dirty="0">
                <a:latin typeface="Trebuchet MS"/>
                <a:cs typeface="Trebuchet MS"/>
              </a:rPr>
              <a:t>качество </a:t>
            </a:r>
            <a:r>
              <a:rPr sz="1100" spc="-60" dirty="0">
                <a:latin typeface="Trebuchet MS"/>
                <a:cs typeface="Trebuchet MS"/>
              </a:rPr>
              <a:t>рассчитана </a:t>
            </a:r>
            <a:r>
              <a:rPr sz="1100" spc="-40" dirty="0">
                <a:latin typeface="Trebuchet MS"/>
                <a:cs typeface="Trebuchet MS"/>
              </a:rPr>
              <a:t>на </a:t>
            </a:r>
            <a:r>
              <a:rPr sz="1100" spc="-55" dirty="0">
                <a:latin typeface="Trebuchet MS"/>
                <a:cs typeface="Trebuchet MS"/>
              </a:rPr>
              <a:t>потребителей </a:t>
            </a:r>
            <a:r>
              <a:rPr sz="1100" spc="-80" dirty="0">
                <a:latin typeface="Trebuchet MS"/>
                <a:cs typeface="Trebuchet MS"/>
              </a:rPr>
              <a:t>с </a:t>
            </a:r>
            <a:r>
              <a:rPr sz="1100" spc="-50" dirty="0">
                <a:latin typeface="Trebuchet MS"/>
                <a:cs typeface="Trebuchet MS"/>
              </a:rPr>
              <a:t>самыми  </a:t>
            </a:r>
            <a:r>
              <a:rPr sz="1100" spc="-55" dirty="0">
                <a:latin typeface="Trebuchet MS"/>
                <a:cs typeface="Trebuchet MS"/>
              </a:rPr>
              <a:t>высокими требованиями. </a:t>
            </a:r>
            <a:r>
              <a:rPr sz="1100" spc="-30" dirty="0">
                <a:latin typeface="Trebuchet MS"/>
                <a:cs typeface="Trebuchet MS"/>
              </a:rPr>
              <a:t>Подбор </a:t>
            </a:r>
            <a:r>
              <a:rPr sz="1100" spc="-40" dirty="0">
                <a:latin typeface="Trebuchet MS"/>
                <a:cs typeface="Trebuchet MS"/>
              </a:rPr>
              <a:t>оборудования </a:t>
            </a:r>
            <a:r>
              <a:rPr sz="1100" spc="-45" dirty="0">
                <a:latin typeface="Trebuchet MS"/>
                <a:cs typeface="Trebuchet MS"/>
              </a:rPr>
              <a:t>и компоновка </a:t>
            </a:r>
            <a:r>
              <a:rPr sz="1100" spc="-55" dirty="0">
                <a:latin typeface="Trebuchet MS"/>
                <a:cs typeface="Trebuchet MS"/>
              </a:rPr>
              <a:t>кинотеатра </a:t>
            </a:r>
            <a:r>
              <a:rPr sz="1100" spc="-65" dirty="0">
                <a:latin typeface="Trebuchet MS"/>
                <a:cs typeface="Trebuchet MS"/>
              </a:rPr>
              <a:t>включает </a:t>
            </a:r>
            <a:r>
              <a:rPr sz="1100" spc="-55" dirty="0">
                <a:latin typeface="Trebuchet MS"/>
                <a:cs typeface="Trebuchet MS"/>
              </a:rPr>
              <a:t>только самые </a:t>
            </a:r>
            <a:r>
              <a:rPr sz="1100" spc="-75" dirty="0">
                <a:latin typeface="Trebuchet MS"/>
                <a:cs typeface="Trebuchet MS"/>
              </a:rPr>
              <a:t>лучшие,  </a:t>
            </a:r>
            <a:r>
              <a:rPr sz="1100" spc="-50" dirty="0">
                <a:latin typeface="Trebuchet MS"/>
                <a:cs typeface="Trebuchet MS"/>
              </a:rPr>
              <a:t>современные </a:t>
            </a:r>
            <a:r>
              <a:rPr sz="1100" spc="-45" dirty="0">
                <a:latin typeface="Trebuchet MS"/>
                <a:cs typeface="Trebuchet MS"/>
              </a:rPr>
              <a:t>и </a:t>
            </a:r>
            <a:r>
              <a:rPr sz="1100" spc="-55" dirty="0">
                <a:latin typeface="Trebuchet MS"/>
                <a:cs typeface="Trebuchet MS"/>
              </a:rPr>
              <a:t>согласованные</a:t>
            </a:r>
            <a:r>
              <a:rPr sz="1100" spc="-254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компоненты.</a:t>
            </a:r>
            <a:endParaRPr sz="1100">
              <a:latin typeface="Trebuchet MS"/>
              <a:cs typeface="Trebuchet MS"/>
            </a:endParaRPr>
          </a:p>
          <a:p>
            <a:pPr marL="12700">
              <a:lnSpc>
                <a:spcPts val="1165"/>
              </a:lnSpc>
            </a:pPr>
            <a:r>
              <a:rPr sz="1100" spc="-20" dirty="0">
                <a:latin typeface="Trebuchet MS"/>
                <a:cs typeface="Trebuchet MS"/>
              </a:rPr>
              <a:t>По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желанию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Заказчика</a:t>
            </a:r>
            <a:r>
              <a:rPr sz="1100" spc="-125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возможна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коррекция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комплектации,,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конструкции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функционала</a:t>
            </a:r>
            <a:r>
              <a:rPr sz="1100" spc="-12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кинозала.</a:t>
            </a: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rebuchet MS"/>
              <a:cs typeface="Trebuchet MS"/>
            </a:endParaRPr>
          </a:p>
          <a:p>
            <a:pPr marL="12700" marR="5080">
              <a:lnSpc>
                <a:spcPts val="1190"/>
              </a:lnSpc>
            </a:pPr>
            <a:r>
              <a:rPr sz="1100" spc="-50" dirty="0">
                <a:latin typeface="Trebuchet MS"/>
                <a:cs typeface="Trebuchet MS"/>
              </a:rPr>
              <a:t>Изменения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в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отделке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</a:t>
            </a:r>
            <a:r>
              <a:rPr sz="1100" spc="-6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дизайне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70" dirty="0">
                <a:latin typeface="Trebuchet MS"/>
                <a:cs typeface="Trebuchet MS"/>
              </a:rPr>
              <a:t>цветофактурных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декорных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элементов,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может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быть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реализован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в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зависимости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от  предпочтений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пожеланий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Заказчика</a:t>
            </a:r>
            <a:r>
              <a:rPr sz="1100" spc="-12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без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изменения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высших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потребительских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70" dirty="0">
                <a:latin typeface="Trebuchet MS"/>
                <a:cs typeface="Trebuchet MS"/>
              </a:rPr>
              <a:t>качеств</a:t>
            </a:r>
            <a:r>
              <a:rPr sz="1100" spc="-120" dirty="0">
                <a:latin typeface="Trebuchet MS"/>
                <a:cs typeface="Trebuchet MS"/>
              </a:rPr>
              <a:t> </a:t>
            </a:r>
            <a:r>
              <a:rPr sz="1100" spc="-75" dirty="0">
                <a:latin typeface="Trebuchet MS"/>
                <a:cs typeface="Trebuchet MS"/>
              </a:rPr>
              <a:t>системы.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289795" y="237820"/>
            <a:ext cx="1809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29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280160" y="4514042"/>
            <a:ext cx="2767965" cy="2344420"/>
            <a:chOff x="1280160" y="4514042"/>
            <a:chExt cx="2767965" cy="2344420"/>
          </a:xfrm>
        </p:grpSpPr>
        <p:sp>
          <p:nvSpPr>
            <p:cNvPr id="12" name="object 12"/>
            <p:cNvSpPr/>
            <p:nvPr/>
          </p:nvSpPr>
          <p:spPr>
            <a:xfrm>
              <a:off x="1280160" y="4514042"/>
              <a:ext cx="2767583" cy="234395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475232" y="4709160"/>
              <a:ext cx="2197608" cy="177850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3641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836420" y="0"/>
            <a:ext cx="8069580" cy="6858000"/>
            <a:chOff x="1836420" y="0"/>
            <a:chExt cx="8069580" cy="6858000"/>
          </a:xfrm>
        </p:grpSpPr>
        <p:sp>
          <p:nvSpPr>
            <p:cNvPr id="4" name="object 4"/>
            <p:cNvSpPr/>
            <p:nvPr/>
          </p:nvSpPr>
          <p:spPr>
            <a:xfrm>
              <a:off x="1836420" y="0"/>
              <a:ext cx="8069580" cy="6858000"/>
            </a:xfrm>
            <a:custGeom>
              <a:avLst/>
              <a:gdLst/>
              <a:ahLst/>
              <a:cxnLst/>
              <a:rect l="l" t="t" r="r" b="b"/>
              <a:pathLst>
                <a:path w="8069580" h="6858000">
                  <a:moveTo>
                    <a:pt x="0" y="6858000"/>
                  </a:moveTo>
                  <a:lnTo>
                    <a:pt x="8069580" y="6858000"/>
                  </a:lnTo>
                  <a:lnTo>
                    <a:pt x="806958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52824" y="470291"/>
              <a:ext cx="7606293" cy="1110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114550" y="500633"/>
              <a:ext cx="7538084" cy="0"/>
            </a:xfrm>
            <a:custGeom>
              <a:avLst/>
              <a:gdLst/>
              <a:ahLst/>
              <a:cxnLst/>
              <a:rect l="l" t="t" r="r" b="b"/>
              <a:pathLst>
                <a:path w="7538084">
                  <a:moveTo>
                    <a:pt x="0" y="0"/>
                  </a:moveTo>
                  <a:lnTo>
                    <a:pt x="7537831" y="0"/>
                  </a:lnTo>
                </a:path>
              </a:pathLst>
            </a:custGeom>
            <a:ln w="25908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352835" y="216615"/>
            <a:ext cx="27952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65" dirty="0">
                <a:latin typeface="Verdana"/>
                <a:cs typeface="Verdana"/>
              </a:rPr>
              <a:t>ТЕХНОЛОГИЧЕСКИЕ</a:t>
            </a:r>
            <a:r>
              <a:rPr sz="1200" spc="-145" dirty="0">
                <a:latin typeface="Verdana"/>
                <a:cs typeface="Verdana"/>
              </a:rPr>
              <a:t> </a:t>
            </a:r>
            <a:r>
              <a:rPr sz="1200" spc="-35" dirty="0">
                <a:latin typeface="Verdana"/>
                <a:cs typeface="Verdana"/>
              </a:rPr>
              <a:t>ПРЕИМУЩЕСТВА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83027" y="751459"/>
            <a:ext cx="7144384" cy="3188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65" dirty="0">
                <a:latin typeface="Trebuchet MS"/>
                <a:cs typeface="Trebuchet MS"/>
              </a:rPr>
              <a:t>Система </a:t>
            </a:r>
            <a:r>
              <a:rPr sz="1200" spc="-55" dirty="0">
                <a:latin typeface="Trebuchet MS"/>
                <a:cs typeface="Trebuchet MS"/>
              </a:rPr>
              <a:t>иммерсивного </a:t>
            </a:r>
            <a:r>
              <a:rPr sz="1200" spc="-15" dirty="0">
                <a:latin typeface="Trebuchet MS"/>
                <a:cs typeface="Trebuchet MS"/>
              </a:rPr>
              <a:t>3D</a:t>
            </a:r>
            <a:r>
              <a:rPr sz="1200" spc="-185" dirty="0">
                <a:latin typeface="Trebuchet MS"/>
                <a:cs typeface="Trebuchet MS"/>
              </a:rPr>
              <a:t> </a:t>
            </a:r>
            <a:r>
              <a:rPr sz="1200" spc="-65" dirty="0">
                <a:latin typeface="Trebuchet MS"/>
                <a:cs typeface="Trebuchet MS"/>
              </a:rPr>
              <a:t>звука</a:t>
            </a:r>
            <a:endParaRPr sz="1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750">
              <a:latin typeface="Trebuchet MS"/>
              <a:cs typeface="Trebuchet MS"/>
            </a:endParaRPr>
          </a:p>
          <a:p>
            <a:pPr marL="14604" marR="403225">
              <a:lnSpc>
                <a:spcPct val="90100"/>
              </a:lnSpc>
              <a:spcBef>
                <a:spcPts val="5"/>
              </a:spcBef>
            </a:pPr>
            <a:r>
              <a:rPr sz="1100" spc="-45" dirty="0">
                <a:latin typeface="Trebuchet MS"/>
                <a:cs typeface="Trebuchet MS"/>
              </a:rPr>
              <a:t>Новейшим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трендом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развития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кино-технологий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75" dirty="0">
                <a:latin typeface="Trebuchet MS"/>
                <a:cs typeface="Trebuchet MS"/>
              </a:rPr>
              <a:t>является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внедрение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форматов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многоканального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звука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80" dirty="0">
                <a:latin typeface="Trebuchet MS"/>
                <a:cs typeface="Trebuchet MS"/>
              </a:rPr>
              <a:t>с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объектно-  </a:t>
            </a:r>
            <a:r>
              <a:rPr sz="1100" spc="-45" dirty="0">
                <a:latin typeface="Trebuchet MS"/>
                <a:cs typeface="Trebuchet MS"/>
              </a:rPr>
              <a:t>ориентированной </a:t>
            </a:r>
            <a:r>
              <a:rPr sz="1100" spc="-50" dirty="0">
                <a:latin typeface="Trebuchet MS"/>
                <a:cs typeface="Trebuchet MS"/>
              </a:rPr>
              <a:t>привязкой </a:t>
            </a:r>
            <a:r>
              <a:rPr sz="1100" spc="-75" dirty="0">
                <a:latin typeface="Trebuchet MS"/>
                <a:cs typeface="Trebuchet MS"/>
              </a:rPr>
              <a:t>к </a:t>
            </a:r>
            <a:r>
              <a:rPr sz="1100" spc="-50" dirty="0">
                <a:latin typeface="Trebuchet MS"/>
                <a:cs typeface="Trebuchet MS"/>
              </a:rPr>
              <a:t>звуковому </a:t>
            </a:r>
            <a:r>
              <a:rPr sz="1100" spc="-60" dirty="0">
                <a:latin typeface="Trebuchet MS"/>
                <a:cs typeface="Trebuchet MS"/>
              </a:rPr>
              <a:t>источнику </a:t>
            </a:r>
            <a:r>
              <a:rPr sz="1100" spc="-45" dirty="0">
                <a:latin typeface="Trebuchet MS"/>
                <a:cs typeface="Trebuchet MS"/>
              </a:rPr>
              <a:t>и </a:t>
            </a:r>
            <a:r>
              <a:rPr sz="1100" spc="-55" dirty="0">
                <a:latin typeface="Trebuchet MS"/>
                <a:cs typeface="Trebuchet MS"/>
              </a:rPr>
              <a:t>пространственным </a:t>
            </a:r>
            <a:r>
              <a:rPr sz="1100" spc="-50" dirty="0">
                <a:latin typeface="Trebuchet MS"/>
                <a:cs typeface="Trebuchet MS"/>
              </a:rPr>
              <a:t>разрешением </a:t>
            </a:r>
            <a:r>
              <a:rPr sz="1100" spc="-55" dirty="0">
                <a:latin typeface="Trebuchet MS"/>
                <a:cs typeface="Trebuchet MS"/>
              </a:rPr>
              <a:t>вертикальной </a:t>
            </a:r>
            <a:r>
              <a:rPr sz="1100" spc="-60" dirty="0">
                <a:latin typeface="Trebuchet MS"/>
                <a:cs typeface="Trebuchet MS"/>
              </a:rPr>
              <a:t>третьей  составляющей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окружающего</a:t>
            </a:r>
            <a:r>
              <a:rPr sz="1100" spc="-114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звучания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(отсюда</a:t>
            </a:r>
            <a:r>
              <a:rPr sz="1100" spc="-12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термин</a:t>
            </a:r>
            <a:r>
              <a:rPr sz="1100" spc="-65" dirty="0">
                <a:latin typeface="Trebuchet MS"/>
                <a:cs typeface="Trebuchet MS"/>
              </a:rPr>
              <a:t> </a:t>
            </a:r>
            <a:r>
              <a:rPr sz="1100" spc="-70" dirty="0">
                <a:latin typeface="Trebuchet MS"/>
                <a:cs typeface="Trebuchet MS"/>
              </a:rPr>
              <a:t>-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15" dirty="0">
                <a:latin typeface="Trebuchet MS"/>
                <a:cs typeface="Trebuchet MS"/>
              </a:rPr>
              <a:t>3D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75" dirty="0">
                <a:latin typeface="Trebuchet MS"/>
                <a:cs typeface="Trebuchet MS"/>
              </a:rPr>
              <a:t>звук).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70" dirty="0">
                <a:latin typeface="Trebuchet MS"/>
                <a:cs typeface="Trebuchet MS"/>
              </a:rPr>
              <a:t>Для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достижения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большей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реалистичности</a:t>
            </a:r>
            <a:endParaRPr sz="1100">
              <a:latin typeface="Trebuchet MS"/>
              <a:cs typeface="Trebuchet MS"/>
            </a:endParaRPr>
          </a:p>
          <a:p>
            <a:pPr marL="14604" marR="26670">
              <a:lnSpc>
                <a:spcPts val="1190"/>
              </a:lnSpc>
              <a:spcBef>
                <a:spcPts val="15"/>
              </a:spcBef>
            </a:pPr>
            <a:r>
              <a:rPr sz="1100" spc="-55" dirty="0">
                <a:latin typeface="Trebuchet MS"/>
                <a:cs typeface="Trebuchet MS"/>
              </a:rPr>
              <a:t>окружающего</a:t>
            </a:r>
            <a:r>
              <a:rPr sz="1100" spc="-114" dirty="0">
                <a:latin typeface="Trebuchet MS"/>
                <a:cs typeface="Trebuchet MS"/>
              </a:rPr>
              <a:t> </a:t>
            </a:r>
            <a:r>
              <a:rPr sz="1100" spc="-70" dirty="0">
                <a:latin typeface="Trebuchet MS"/>
                <a:cs typeface="Trebuchet MS"/>
              </a:rPr>
              <a:t>звука,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70" dirty="0">
                <a:latin typeface="Trebuchet MS"/>
                <a:cs typeface="Trebuchet MS"/>
              </a:rPr>
              <a:t>акустические</a:t>
            </a:r>
            <a:r>
              <a:rPr sz="1100" spc="-125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системы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устанавливаются</a:t>
            </a:r>
            <a:r>
              <a:rPr sz="1100" spc="-114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не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только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70" dirty="0">
                <a:latin typeface="Trebuchet MS"/>
                <a:cs typeface="Trebuchet MS"/>
              </a:rPr>
              <a:t>вокруг,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но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над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зрителем.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Примером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внедрения  </a:t>
            </a:r>
            <a:r>
              <a:rPr sz="1100" spc="-45" dirty="0">
                <a:latin typeface="Trebuchet MS"/>
                <a:cs typeface="Trebuchet MS"/>
              </a:rPr>
              <a:t>нового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тренда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в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кинозвуке</a:t>
            </a:r>
            <a:r>
              <a:rPr sz="1100" spc="-125" dirty="0">
                <a:latin typeface="Trebuchet MS"/>
                <a:cs typeface="Trebuchet MS"/>
              </a:rPr>
              <a:t> </a:t>
            </a:r>
            <a:r>
              <a:rPr sz="1100" spc="-75" dirty="0">
                <a:latin typeface="Trebuchet MS"/>
                <a:cs typeface="Trebuchet MS"/>
              </a:rPr>
              <a:t>является </a:t>
            </a:r>
            <a:r>
              <a:rPr sz="1100" spc="-50" dirty="0">
                <a:latin typeface="Trebuchet MS"/>
                <a:cs typeface="Trebuchet MS"/>
              </a:rPr>
              <a:t>распространение</a:t>
            </a:r>
            <a:r>
              <a:rPr sz="1100" spc="-13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форматов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Dolby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35" dirty="0">
                <a:latin typeface="Trebuchet MS"/>
                <a:cs typeface="Trebuchet MS"/>
              </a:rPr>
              <a:t>ATMOS,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35" dirty="0">
                <a:latin typeface="Trebuchet MS"/>
                <a:cs typeface="Trebuchet MS"/>
              </a:rPr>
              <a:t>AURO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3D,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DTS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110" dirty="0">
                <a:latin typeface="Trebuchet MS"/>
                <a:cs typeface="Trebuchet MS"/>
              </a:rPr>
              <a:t>Х.</a:t>
            </a: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Trebuchet MS"/>
              <a:cs typeface="Trebuchet MS"/>
            </a:endParaRPr>
          </a:p>
          <a:p>
            <a:pPr marL="14604" marR="202565">
              <a:lnSpc>
                <a:spcPts val="1190"/>
              </a:lnSpc>
            </a:pPr>
            <a:r>
              <a:rPr sz="1100" spc="-114" dirty="0">
                <a:solidFill>
                  <a:srgbClr val="1F4E79"/>
                </a:solidFill>
                <a:latin typeface="Trebuchet MS"/>
                <a:cs typeface="Trebuchet MS"/>
              </a:rPr>
              <a:t>Эффект </a:t>
            </a:r>
            <a:r>
              <a:rPr sz="1100" spc="-70" dirty="0">
                <a:solidFill>
                  <a:srgbClr val="1F4E79"/>
                </a:solidFill>
                <a:latin typeface="Trebuchet MS"/>
                <a:cs typeface="Trebuchet MS"/>
              </a:rPr>
              <a:t>присутствия </a:t>
            </a:r>
            <a:r>
              <a:rPr sz="1100" spc="-45" dirty="0">
                <a:solidFill>
                  <a:srgbClr val="1F4E79"/>
                </a:solidFill>
                <a:latin typeface="Trebuchet MS"/>
                <a:cs typeface="Trebuchet MS"/>
              </a:rPr>
              <a:t>и </a:t>
            </a:r>
            <a:r>
              <a:rPr sz="1100" spc="-65" dirty="0">
                <a:solidFill>
                  <a:srgbClr val="1F4E79"/>
                </a:solidFill>
                <a:latin typeface="Trebuchet MS"/>
                <a:cs typeface="Trebuchet MS"/>
              </a:rPr>
              <a:t>реалистичность восприятия окружающего </a:t>
            </a:r>
            <a:r>
              <a:rPr sz="1100" spc="-60" dirty="0">
                <a:solidFill>
                  <a:srgbClr val="1F4E79"/>
                </a:solidFill>
                <a:latin typeface="Trebuchet MS"/>
                <a:cs typeface="Trebuchet MS"/>
              </a:rPr>
              <a:t>звука значительно </a:t>
            </a:r>
            <a:r>
              <a:rPr sz="1100" spc="-70" dirty="0">
                <a:solidFill>
                  <a:srgbClr val="1F4E79"/>
                </a:solidFill>
                <a:latin typeface="Trebuchet MS"/>
                <a:cs typeface="Trebuchet MS"/>
              </a:rPr>
              <a:t>увеличивается </a:t>
            </a:r>
            <a:r>
              <a:rPr sz="1100" spc="-45" dirty="0">
                <a:solidFill>
                  <a:srgbClr val="1F4E79"/>
                </a:solidFill>
                <a:latin typeface="Trebuchet MS"/>
                <a:cs typeface="Trebuchet MS"/>
              </a:rPr>
              <a:t>за </a:t>
            </a:r>
            <a:r>
              <a:rPr sz="1100" spc="-75" dirty="0">
                <a:solidFill>
                  <a:srgbClr val="1F4E79"/>
                </a:solidFill>
                <a:latin typeface="Trebuchet MS"/>
                <a:cs typeface="Trebuchet MS"/>
              </a:rPr>
              <a:t>счет </a:t>
            </a:r>
            <a:r>
              <a:rPr sz="1100" spc="-55" dirty="0">
                <a:solidFill>
                  <a:srgbClr val="1F4E79"/>
                </a:solidFill>
                <a:latin typeface="Trebuchet MS"/>
                <a:cs typeface="Trebuchet MS"/>
              </a:rPr>
              <a:t>применения  </a:t>
            </a:r>
            <a:r>
              <a:rPr sz="1100" spc="-60" dirty="0">
                <a:solidFill>
                  <a:srgbClr val="1F4E79"/>
                </a:solidFill>
                <a:latin typeface="Trebuchet MS"/>
                <a:cs typeface="Trebuchet MS"/>
              </a:rPr>
              <a:t>иммерсивных</a:t>
            </a:r>
            <a:r>
              <a:rPr sz="1100" spc="-125" dirty="0">
                <a:solidFill>
                  <a:srgbClr val="1F4E79"/>
                </a:solidFill>
                <a:latin typeface="Trebuchet MS"/>
                <a:cs typeface="Trebuchet MS"/>
              </a:rPr>
              <a:t> </a:t>
            </a:r>
            <a:r>
              <a:rPr sz="1100" spc="-75" dirty="0">
                <a:solidFill>
                  <a:srgbClr val="1F4E79"/>
                </a:solidFill>
                <a:latin typeface="Trebuchet MS"/>
                <a:cs typeface="Trebuchet MS"/>
              </a:rPr>
              <a:t>акустических</a:t>
            </a:r>
            <a:r>
              <a:rPr sz="1100" spc="-110" dirty="0">
                <a:solidFill>
                  <a:srgbClr val="1F4E79"/>
                </a:solidFill>
                <a:latin typeface="Trebuchet MS"/>
                <a:cs typeface="Trebuchet MS"/>
              </a:rPr>
              <a:t> </a:t>
            </a:r>
            <a:r>
              <a:rPr sz="1100" spc="-80" dirty="0">
                <a:solidFill>
                  <a:srgbClr val="1F4E79"/>
                </a:solidFill>
                <a:latin typeface="Trebuchet MS"/>
                <a:cs typeface="Trebuchet MS"/>
              </a:rPr>
              <a:t>систем.</a:t>
            </a:r>
            <a:r>
              <a:rPr sz="1100" spc="-110" dirty="0">
                <a:solidFill>
                  <a:srgbClr val="1F4E79"/>
                </a:solidFill>
                <a:latin typeface="Trebuchet MS"/>
                <a:cs typeface="Trebuchet MS"/>
              </a:rPr>
              <a:t> </a:t>
            </a:r>
            <a:r>
              <a:rPr sz="1100" spc="-50" dirty="0">
                <a:solidFill>
                  <a:srgbClr val="1F4E79"/>
                </a:solidFill>
                <a:latin typeface="Trebuchet MS"/>
                <a:cs typeface="Trebuchet MS"/>
              </a:rPr>
              <a:t>Обладая</a:t>
            </a:r>
            <a:r>
              <a:rPr sz="1100" spc="-110" dirty="0">
                <a:solidFill>
                  <a:srgbClr val="1F4E79"/>
                </a:solidFill>
                <a:latin typeface="Trebuchet MS"/>
                <a:cs typeface="Trebuchet MS"/>
              </a:rPr>
              <a:t> </a:t>
            </a:r>
            <a:r>
              <a:rPr sz="1100" spc="-80" dirty="0">
                <a:solidFill>
                  <a:srgbClr val="1F4E79"/>
                </a:solidFill>
                <a:latin typeface="Trebuchet MS"/>
                <a:cs typeface="Trebuchet MS"/>
              </a:rPr>
              <a:t>сферической</a:t>
            </a:r>
            <a:r>
              <a:rPr sz="1100" spc="-125" dirty="0">
                <a:solidFill>
                  <a:srgbClr val="1F4E79"/>
                </a:solidFill>
                <a:latin typeface="Trebuchet MS"/>
                <a:cs typeface="Trebuchet MS"/>
              </a:rPr>
              <a:t> </a:t>
            </a:r>
            <a:r>
              <a:rPr sz="1100" spc="-55" dirty="0">
                <a:solidFill>
                  <a:srgbClr val="1F4E79"/>
                </a:solidFill>
                <a:latin typeface="Trebuchet MS"/>
                <a:cs typeface="Trebuchet MS"/>
              </a:rPr>
              <a:t>диаграммой</a:t>
            </a:r>
            <a:r>
              <a:rPr sz="1100" spc="-114" dirty="0">
                <a:solidFill>
                  <a:srgbClr val="1F4E79"/>
                </a:solidFill>
                <a:latin typeface="Trebuchet MS"/>
                <a:cs typeface="Trebuchet MS"/>
              </a:rPr>
              <a:t> </a:t>
            </a:r>
            <a:r>
              <a:rPr sz="1100" spc="-55" dirty="0">
                <a:solidFill>
                  <a:srgbClr val="1F4E79"/>
                </a:solidFill>
                <a:latin typeface="Trebuchet MS"/>
                <a:cs typeface="Trebuchet MS"/>
              </a:rPr>
              <a:t>направленности</a:t>
            </a:r>
            <a:r>
              <a:rPr sz="1100" spc="-120" dirty="0">
                <a:solidFill>
                  <a:srgbClr val="1F4E79"/>
                </a:solidFill>
                <a:latin typeface="Trebuchet MS"/>
                <a:cs typeface="Trebuchet MS"/>
              </a:rPr>
              <a:t> </a:t>
            </a:r>
            <a:r>
              <a:rPr sz="1100" spc="-45" dirty="0">
                <a:solidFill>
                  <a:srgbClr val="1F4E79"/>
                </a:solidFill>
                <a:latin typeface="Trebuchet MS"/>
                <a:cs typeface="Trebuchet MS"/>
              </a:rPr>
              <a:t>и</a:t>
            </a:r>
            <a:r>
              <a:rPr sz="1100" spc="-80" dirty="0">
                <a:solidFill>
                  <a:srgbClr val="1F4E79"/>
                </a:solidFill>
                <a:latin typeface="Trebuchet MS"/>
                <a:cs typeface="Trebuchet MS"/>
              </a:rPr>
              <a:t> </a:t>
            </a:r>
            <a:r>
              <a:rPr sz="1100" spc="-70" dirty="0">
                <a:solidFill>
                  <a:srgbClr val="1F4E79"/>
                </a:solidFill>
                <a:latin typeface="Trebuchet MS"/>
                <a:cs typeface="Trebuchet MS"/>
              </a:rPr>
              <a:t>характеристиками</a:t>
            </a:r>
            <a:r>
              <a:rPr sz="1100" spc="-125" dirty="0">
                <a:solidFill>
                  <a:srgbClr val="1F4E79"/>
                </a:solidFill>
                <a:latin typeface="Trebuchet MS"/>
                <a:cs typeface="Trebuchet MS"/>
              </a:rPr>
              <a:t> </a:t>
            </a:r>
            <a:r>
              <a:rPr sz="1100" spc="-45" dirty="0">
                <a:solidFill>
                  <a:srgbClr val="1F4E79"/>
                </a:solidFill>
                <a:latin typeface="Trebuchet MS"/>
                <a:cs typeface="Trebuchet MS"/>
              </a:rPr>
              <a:t>монополя  </a:t>
            </a:r>
            <a:r>
              <a:rPr sz="1100" spc="-55" dirty="0">
                <a:solidFill>
                  <a:srgbClr val="1F4E79"/>
                </a:solidFill>
                <a:latin typeface="Trebuchet MS"/>
                <a:cs typeface="Trebuchet MS"/>
              </a:rPr>
              <a:t>звукового </a:t>
            </a:r>
            <a:r>
              <a:rPr sz="1100" spc="-70" dirty="0">
                <a:solidFill>
                  <a:srgbClr val="1F4E79"/>
                </a:solidFill>
                <a:latin typeface="Trebuchet MS"/>
                <a:cs typeface="Trebuchet MS"/>
              </a:rPr>
              <a:t>давления, </a:t>
            </a:r>
            <a:r>
              <a:rPr sz="1100" spc="-60" dirty="0">
                <a:solidFill>
                  <a:srgbClr val="1F4E79"/>
                </a:solidFill>
                <a:latin typeface="Trebuchet MS"/>
                <a:cs typeface="Trebuchet MS"/>
              </a:rPr>
              <a:t>Контрапертурные </a:t>
            </a:r>
            <a:r>
              <a:rPr sz="1100" spc="-65" dirty="0">
                <a:solidFill>
                  <a:srgbClr val="1F4E79"/>
                </a:solidFill>
                <a:latin typeface="Trebuchet MS"/>
                <a:cs typeface="Trebuchet MS"/>
              </a:rPr>
              <a:t>системы </a:t>
            </a:r>
            <a:r>
              <a:rPr sz="1100" spc="-55" dirty="0">
                <a:solidFill>
                  <a:srgbClr val="1F4E79"/>
                </a:solidFill>
                <a:latin typeface="Trebuchet MS"/>
                <a:cs typeface="Trebuchet MS"/>
              </a:rPr>
              <a:t>позволяют </a:t>
            </a:r>
            <a:r>
              <a:rPr sz="1100" spc="-65" dirty="0">
                <a:solidFill>
                  <a:srgbClr val="1F4E79"/>
                </a:solidFill>
                <a:latin typeface="Trebuchet MS"/>
                <a:cs typeface="Trebuchet MS"/>
              </a:rPr>
              <a:t>получить </a:t>
            </a:r>
            <a:r>
              <a:rPr sz="1100" spc="-50" dirty="0">
                <a:solidFill>
                  <a:srgbClr val="1F4E79"/>
                </a:solidFill>
                <a:latin typeface="Trebuchet MS"/>
                <a:cs typeface="Trebuchet MS"/>
              </a:rPr>
              <a:t>«непривязанное» </a:t>
            </a:r>
            <a:r>
              <a:rPr sz="1100" spc="-75" dirty="0">
                <a:solidFill>
                  <a:srgbClr val="1F4E79"/>
                </a:solidFill>
                <a:latin typeface="Trebuchet MS"/>
                <a:cs typeface="Trebuchet MS"/>
              </a:rPr>
              <a:t>к </a:t>
            </a:r>
            <a:r>
              <a:rPr sz="1100" spc="-70" dirty="0">
                <a:solidFill>
                  <a:srgbClr val="1F4E79"/>
                </a:solidFill>
                <a:latin typeface="Trebuchet MS"/>
                <a:cs typeface="Trebuchet MS"/>
              </a:rPr>
              <a:t>акустическим </a:t>
            </a:r>
            <a:r>
              <a:rPr sz="1100" spc="-65" dirty="0">
                <a:solidFill>
                  <a:srgbClr val="1F4E79"/>
                </a:solidFill>
                <a:latin typeface="Trebuchet MS"/>
                <a:cs typeface="Trebuchet MS"/>
              </a:rPr>
              <a:t>излучателям  </a:t>
            </a:r>
            <a:r>
              <a:rPr sz="1100" spc="-60" dirty="0">
                <a:solidFill>
                  <a:srgbClr val="1F4E79"/>
                </a:solidFill>
                <a:latin typeface="Trebuchet MS"/>
                <a:cs typeface="Trebuchet MS"/>
              </a:rPr>
              <a:t>звучание</a:t>
            </a:r>
            <a:r>
              <a:rPr sz="1100" spc="-125" dirty="0">
                <a:solidFill>
                  <a:srgbClr val="1F4E79"/>
                </a:solidFill>
                <a:latin typeface="Trebuchet MS"/>
                <a:cs typeface="Trebuchet MS"/>
              </a:rPr>
              <a:t> </a:t>
            </a:r>
            <a:r>
              <a:rPr sz="1100" spc="-45" dirty="0">
                <a:solidFill>
                  <a:srgbClr val="1F4E79"/>
                </a:solidFill>
                <a:latin typeface="Trebuchet MS"/>
                <a:cs typeface="Trebuchet MS"/>
              </a:rPr>
              <a:t>и</a:t>
            </a:r>
            <a:r>
              <a:rPr sz="1100" spc="-105" dirty="0">
                <a:solidFill>
                  <a:srgbClr val="1F4E79"/>
                </a:solidFill>
                <a:latin typeface="Trebuchet MS"/>
                <a:cs typeface="Trebuchet MS"/>
              </a:rPr>
              <a:t> </a:t>
            </a:r>
            <a:r>
              <a:rPr sz="1100" spc="-60" dirty="0">
                <a:solidFill>
                  <a:srgbClr val="1F4E79"/>
                </a:solidFill>
                <a:latin typeface="Trebuchet MS"/>
                <a:cs typeface="Trebuchet MS"/>
              </a:rPr>
              <a:t>расширить</a:t>
            </a:r>
            <a:r>
              <a:rPr sz="1100" spc="-130" dirty="0">
                <a:solidFill>
                  <a:srgbClr val="1F4E79"/>
                </a:solidFill>
                <a:latin typeface="Trebuchet MS"/>
                <a:cs typeface="Trebuchet MS"/>
              </a:rPr>
              <a:t> </a:t>
            </a:r>
            <a:r>
              <a:rPr sz="1100" spc="-60" dirty="0">
                <a:solidFill>
                  <a:srgbClr val="1F4E79"/>
                </a:solidFill>
                <a:latin typeface="Trebuchet MS"/>
                <a:cs typeface="Trebuchet MS"/>
              </a:rPr>
              <a:t>пространство</a:t>
            </a:r>
            <a:r>
              <a:rPr sz="1100" spc="-130" dirty="0">
                <a:solidFill>
                  <a:srgbClr val="1F4E79"/>
                </a:solidFill>
                <a:latin typeface="Trebuchet MS"/>
                <a:cs typeface="Trebuchet MS"/>
              </a:rPr>
              <a:t> </a:t>
            </a:r>
            <a:r>
              <a:rPr sz="1100" spc="-55" dirty="0">
                <a:solidFill>
                  <a:srgbClr val="1F4E79"/>
                </a:solidFill>
                <a:latin typeface="Trebuchet MS"/>
                <a:cs typeface="Trebuchet MS"/>
              </a:rPr>
              <a:t>звукового</a:t>
            </a:r>
            <a:r>
              <a:rPr sz="1100" spc="-130" dirty="0">
                <a:solidFill>
                  <a:srgbClr val="1F4E79"/>
                </a:solidFill>
                <a:latin typeface="Trebuchet MS"/>
                <a:cs typeface="Trebuchet MS"/>
              </a:rPr>
              <a:t> </a:t>
            </a:r>
            <a:r>
              <a:rPr sz="1100" spc="-55" dirty="0">
                <a:solidFill>
                  <a:srgbClr val="1F4E79"/>
                </a:solidFill>
                <a:latin typeface="Trebuchet MS"/>
                <a:cs typeface="Trebuchet MS"/>
              </a:rPr>
              <a:t>поля</a:t>
            </a:r>
            <a:r>
              <a:rPr sz="1100" spc="-120" dirty="0">
                <a:solidFill>
                  <a:srgbClr val="1F4E79"/>
                </a:solidFill>
                <a:latin typeface="Trebuchet MS"/>
                <a:cs typeface="Trebuchet MS"/>
              </a:rPr>
              <a:t> </a:t>
            </a:r>
            <a:r>
              <a:rPr sz="1100" spc="-45" dirty="0">
                <a:solidFill>
                  <a:srgbClr val="1F4E79"/>
                </a:solidFill>
                <a:latin typeface="Trebuchet MS"/>
                <a:cs typeface="Trebuchet MS"/>
              </a:rPr>
              <a:t>за</a:t>
            </a:r>
            <a:r>
              <a:rPr sz="1100" spc="-110" dirty="0">
                <a:solidFill>
                  <a:srgbClr val="1F4E79"/>
                </a:solidFill>
                <a:latin typeface="Trebuchet MS"/>
                <a:cs typeface="Trebuchet MS"/>
              </a:rPr>
              <a:t> </a:t>
            </a:r>
            <a:r>
              <a:rPr sz="1100" spc="-50" dirty="0">
                <a:solidFill>
                  <a:srgbClr val="1F4E79"/>
                </a:solidFill>
                <a:latin typeface="Trebuchet MS"/>
                <a:cs typeface="Trebuchet MS"/>
              </a:rPr>
              <a:t>рамки</a:t>
            </a:r>
            <a:r>
              <a:rPr sz="1100" spc="-130" dirty="0">
                <a:solidFill>
                  <a:srgbClr val="1F4E79"/>
                </a:solidFill>
                <a:latin typeface="Trebuchet MS"/>
                <a:cs typeface="Trebuchet MS"/>
              </a:rPr>
              <a:t> </a:t>
            </a:r>
            <a:r>
              <a:rPr sz="1100" spc="-65" dirty="0">
                <a:solidFill>
                  <a:srgbClr val="1F4E79"/>
                </a:solidFill>
                <a:latin typeface="Trebuchet MS"/>
                <a:cs typeface="Trebuchet MS"/>
              </a:rPr>
              <a:t>стен</a:t>
            </a:r>
            <a:r>
              <a:rPr sz="1100" spc="-125" dirty="0">
                <a:solidFill>
                  <a:srgbClr val="1F4E79"/>
                </a:solidFill>
                <a:latin typeface="Trebuchet MS"/>
                <a:cs typeface="Trebuchet MS"/>
              </a:rPr>
              <a:t> </a:t>
            </a:r>
            <a:r>
              <a:rPr sz="1100" spc="-65" dirty="0">
                <a:solidFill>
                  <a:srgbClr val="1F4E79"/>
                </a:solidFill>
                <a:latin typeface="Trebuchet MS"/>
                <a:cs typeface="Trebuchet MS"/>
              </a:rPr>
              <a:t>кинозала.</a:t>
            </a: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Trebuchet MS"/>
              <a:cs typeface="Trebuchet MS"/>
            </a:endParaRPr>
          </a:p>
          <a:p>
            <a:pPr marL="14604" marR="58419">
              <a:lnSpc>
                <a:spcPts val="1190"/>
              </a:lnSpc>
            </a:pPr>
            <a:r>
              <a:rPr sz="1100" spc="-50" dirty="0">
                <a:latin typeface="Trebuchet MS"/>
                <a:cs typeface="Trebuchet MS"/>
              </a:rPr>
              <a:t>Оптимальные </a:t>
            </a:r>
            <a:r>
              <a:rPr sz="1100" spc="-35" dirty="0">
                <a:latin typeface="Trebuchet MS"/>
                <a:cs typeface="Trebuchet MS"/>
              </a:rPr>
              <a:t>пропорции </a:t>
            </a:r>
            <a:r>
              <a:rPr sz="1100" spc="-45" dirty="0">
                <a:latin typeface="Trebuchet MS"/>
                <a:cs typeface="Trebuchet MS"/>
              </a:rPr>
              <a:t>и </a:t>
            </a:r>
            <a:r>
              <a:rPr sz="1100" spc="-65" dirty="0">
                <a:latin typeface="Trebuchet MS"/>
                <a:cs typeface="Trebuchet MS"/>
              </a:rPr>
              <a:t>акустика залов, </a:t>
            </a:r>
            <a:r>
              <a:rPr sz="1100" spc="-45" dirty="0">
                <a:latin typeface="Trebuchet MS"/>
                <a:cs typeface="Trebuchet MS"/>
              </a:rPr>
              <a:t>а </a:t>
            </a:r>
            <a:r>
              <a:rPr sz="1100" spc="-70" dirty="0">
                <a:latin typeface="Trebuchet MS"/>
                <a:cs typeface="Trebuchet MS"/>
              </a:rPr>
              <a:t>также </a:t>
            </a:r>
            <a:r>
              <a:rPr sz="1100" spc="-50" dirty="0">
                <a:latin typeface="Trebuchet MS"/>
                <a:cs typeface="Trebuchet MS"/>
              </a:rPr>
              <a:t>правильное расположение </a:t>
            </a:r>
            <a:r>
              <a:rPr sz="1100" spc="-55" dirty="0">
                <a:latin typeface="Trebuchet MS"/>
                <a:cs typeface="Trebuchet MS"/>
              </a:rPr>
              <a:t>Контрапертурных </a:t>
            </a:r>
            <a:r>
              <a:rPr sz="1100" spc="-75" dirty="0">
                <a:latin typeface="Trebuchet MS"/>
                <a:cs typeface="Trebuchet MS"/>
              </a:rPr>
              <a:t>акустических </a:t>
            </a:r>
            <a:r>
              <a:rPr sz="1100" spc="-65" dirty="0">
                <a:latin typeface="Trebuchet MS"/>
                <a:cs typeface="Trebuchet MS"/>
              </a:rPr>
              <a:t>систем  </a:t>
            </a:r>
            <a:r>
              <a:rPr sz="1100" spc="-55" dirty="0">
                <a:latin typeface="Trebuchet MS"/>
                <a:cs typeface="Trebuchet MS"/>
              </a:rPr>
              <a:t>обеспечивают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очень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точную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локализацию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звуковых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35" dirty="0">
                <a:latin typeface="Trebuchet MS"/>
                <a:cs typeface="Trebuchet MS"/>
              </a:rPr>
              <a:t>образов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для</a:t>
            </a:r>
            <a:r>
              <a:rPr sz="1100" spc="-65" dirty="0">
                <a:latin typeface="Trebuchet MS"/>
                <a:cs typeface="Trebuchet MS"/>
              </a:rPr>
              <a:t> </a:t>
            </a:r>
            <a:r>
              <a:rPr sz="1100" spc="-75" dirty="0">
                <a:latin typeface="Trebuchet MS"/>
                <a:cs typeface="Trebuchet MS"/>
              </a:rPr>
              <a:t>всех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зрительных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80" dirty="0">
                <a:latin typeface="Trebuchet MS"/>
                <a:cs typeface="Trebuchet MS"/>
              </a:rPr>
              <a:t>мест,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звук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75" dirty="0">
                <a:latin typeface="Trebuchet MS"/>
                <a:cs typeface="Trebuchet MS"/>
              </a:rPr>
              <a:t>является </a:t>
            </a:r>
            <a:r>
              <a:rPr sz="1100" spc="-60" dirty="0">
                <a:latin typeface="Trebuchet MS"/>
                <a:cs typeface="Trebuchet MS"/>
              </a:rPr>
              <a:t>естественным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для  </a:t>
            </a:r>
            <a:r>
              <a:rPr sz="1100" spc="-75" dirty="0">
                <a:latin typeface="Trebuchet MS"/>
                <a:cs typeface="Trebuchet MS"/>
              </a:rPr>
              <a:t>слушателя, </a:t>
            </a:r>
            <a:r>
              <a:rPr sz="1100" spc="-55" dirty="0">
                <a:latin typeface="Trebuchet MS"/>
                <a:cs typeface="Trebuchet MS"/>
              </a:rPr>
              <a:t>перемещая </a:t>
            </a:r>
            <a:r>
              <a:rPr sz="1100" spc="-75" dirty="0">
                <a:latin typeface="Trebuchet MS"/>
                <a:cs typeface="Trebuchet MS"/>
              </a:rPr>
              <a:t>их </a:t>
            </a:r>
            <a:r>
              <a:rPr sz="1100" spc="-50" dirty="0">
                <a:latin typeface="Trebuchet MS"/>
                <a:cs typeface="Trebuchet MS"/>
              </a:rPr>
              <a:t>в центр</a:t>
            </a:r>
            <a:r>
              <a:rPr sz="1100" spc="-210" dirty="0">
                <a:latin typeface="Trebuchet MS"/>
                <a:cs typeface="Trebuchet MS"/>
              </a:rPr>
              <a:t> </a:t>
            </a:r>
            <a:r>
              <a:rPr sz="1100" spc="-70" dirty="0">
                <a:latin typeface="Trebuchet MS"/>
                <a:cs typeface="Trebuchet MS"/>
              </a:rPr>
              <a:t>действия.</a:t>
            </a: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50">
              <a:latin typeface="Trebuchet MS"/>
              <a:cs typeface="Trebuchet MS"/>
            </a:endParaRPr>
          </a:p>
          <a:p>
            <a:pPr marL="14604">
              <a:lnSpc>
                <a:spcPts val="1255"/>
              </a:lnSpc>
            </a:pPr>
            <a:r>
              <a:rPr sz="1100" spc="-45" dirty="0">
                <a:latin typeface="Trebuchet MS"/>
                <a:cs typeface="Trebuchet MS"/>
              </a:rPr>
              <a:t>Применение </a:t>
            </a:r>
            <a:r>
              <a:rPr sz="1100" spc="-50" dirty="0">
                <a:latin typeface="Trebuchet MS"/>
                <a:cs typeface="Trebuchet MS"/>
              </a:rPr>
              <a:t>особых </a:t>
            </a:r>
            <a:r>
              <a:rPr sz="1100" spc="-55" dirty="0">
                <a:latin typeface="Trebuchet MS"/>
                <a:cs typeface="Trebuchet MS"/>
              </a:rPr>
              <a:t>алгоритмов </a:t>
            </a:r>
            <a:r>
              <a:rPr sz="1100" spc="-45" dirty="0">
                <a:latin typeface="Trebuchet MS"/>
                <a:cs typeface="Trebuchet MS"/>
              </a:rPr>
              <a:t>обработки </a:t>
            </a:r>
            <a:r>
              <a:rPr sz="1100" spc="-55" dirty="0">
                <a:latin typeface="Trebuchet MS"/>
                <a:cs typeface="Trebuchet MS"/>
              </a:rPr>
              <a:t>звука </a:t>
            </a:r>
            <a:r>
              <a:rPr sz="1100" spc="-45" dirty="0">
                <a:latin typeface="Trebuchet MS"/>
                <a:cs typeface="Trebuchet MS"/>
              </a:rPr>
              <a:t>и </a:t>
            </a:r>
            <a:r>
              <a:rPr sz="1100" spc="-60" dirty="0">
                <a:latin typeface="Trebuchet MS"/>
                <a:cs typeface="Trebuchet MS"/>
              </a:rPr>
              <a:t>мультиформатного </a:t>
            </a:r>
            <a:r>
              <a:rPr sz="1100" spc="-50" dirty="0">
                <a:latin typeface="Trebuchet MS"/>
                <a:cs typeface="Trebuchet MS"/>
              </a:rPr>
              <a:t>аудиопроцессора от </a:t>
            </a:r>
            <a:r>
              <a:rPr sz="1100" spc="-45" dirty="0">
                <a:latin typeface="Trebuchet MS"/>
                <a:cs typeface="Trebuchet MS"/>
              </a:rPr>
              <a:t>мирового</a:t>
            </a:r>
            <a:r>
              <a:rPr sz="1100" spc="-25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лидера</a:t>
            </a:r>
            <a:endParaRPr sz="1100">
              <a:latin typeface="Trebuchet MS"/>
              <a:cs typeface="Trebuchet MS"/>
            </a:endParaRPr>
          </a:p>
          <a:p>
            <a:pPr marL="14604" marR="5080">
              <a:lnSpc>
                <a:spcPts val="1190"/>
              </a:lnSpc>
              <a:spcBef>
                <a:spcPts val="80"/>
              </a:spcBef>
            </a:pPr>
            <a:r>
              <a:rPr sz="1100" spc="-60" dirty="0">
                <a:latin typeface="Trebuchet MS"/>
                <a:cs typeface="Trebuchet MS"/>
              </a:rPr>
              <a:t>индустрии, </a:t>
            </a:r>
            <a:r>
              <a:rPr sz="1100" spc="-45" dirty="0">
                <a:latin typeface="Trebuchet MS"/>
                <a:cs typeface="Trebuchet MS"/>
              </a:rPr>
              <a:t>компании </a:t>
            </a:r>
            <a:r>
              <a:rPr sz="1100" spc="-60" dirty="0">
                <a:latin typeface="Trebuchet MS"/>
                <a:cs typeface="Trebuchet MS"/>
              </a:rPr>
              <a:t>DATASAT, дает </a:t>
            </a:r>
            <a:r>
              <a:rPr sz="1100" spc="-50" dirty="0">
                <a:latin typeface="Trebuchet MS"/>
                <a:cs typeface="Trebuchet MS"/>
              </a:rPr>
              <a:t>возможность </a:t>
            </a:r>
            <a:r>
              <a:rPr sz="1100" spc="-60" dirty="0">
                <a:latin typeface="Trebuchet MS"/>
                <a:cs typeface="Trebuchet MS"/>
              </a:rPr>
              <a:t>качественного </a:t>
            </a:r>
            <a:r>
              <a:rPr sz="1100" spc="-50" dirty="0">
                <a:latin typeface="Trebuchet MS"/>
                <a:cs typeface="Trebuchet MS"/>
              </a:rPr>
              <a:t>воспроизведения </a:t>
            </a:r>
            <a:r>
              <a:rPr sz="1100" spc="-65" dirty="0">
                <a:latin typeface="Trebuchet MS"/>
                <a:cs typeface="Trebuchet MS"/>
              </a:rPr>
              <a:t>практически </a:t>
            </a:r>
            <a:r>
              <a:rPr sz="1100" spc="-45" dirty="0">
                <a:latin typeface="Trebuchet MS"/>
                <a:cs typeface="Trebuchet MS"/>
              </a:rPr>
              <a:t>любого </a:t>
            </a:r>
            <a:r>
              <a:rPr sz="1100" spc="-65" dirty="0">
                <a:latin typeface="Trebuchet MS"/>
                <a:cs typeface="Trebuchet MS"/>
              </a:rPr>
              <a:t>формата </a:t>
            </a:r>
            <a:r>
              <a:rPr sz="1100" spc="-55" dirty="0">
                <a:latin typeface="Trebuchet MS"/>
                <a:cs typeface="Trebuchet MS"/>
              </a:rPr>
              <a:t>записи  звука</a:t>
            </a:r>
            <a:r>
              <a:rPr sz="1100" spc="-114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от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Dolby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Digital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до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DTS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105" dirty="0">
                <a:latin typeface="Trebuchet MS"/>
                <a:cs typeface="Trebuchet MS"/>
              </a:rPr>
              <a:t>X.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179575" y="4067555"/>
            <a:ext cx="8726805" cy="2790825"/>
            <a:chOff x="1179575" y="4067555"/>
            <a:chExt cx="8726805" cy="2790825"/>
          </a:xfrm>
        </p:grpSpPr>
        <p:sp>
          <p:nvSpPr>
            <p:cNvPr id="12" name="object 12"/>
            <p:cNvSpPr/>
            <p:nvPr/>
          </p:nvSpPr>
          <p:spPr>
            <a:xfrm>
              <a:off x="5286158" y="4319398"/>
              <a:ext cx="4619841" cy="96379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372099" y="4407407"/>
              <a:ext cx="4279392" cy="5364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239511" y="4940748"/>
              <a:ext cx="4666488" cy="191725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434584" y="5135880"/>
              <a:ext cx="4209288" cy="145237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79575" y="4067555"/>
              <a:ext cx="2252472" cy="151485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374647" y="4262627"/>
              <a:ext cx="1682495" cy="94488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058923" y="4626825"/>
              <a:ext cx="2421763" cy="155752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253995" y="4821936"/>
              <a:ext cx="1851659" cy="98755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921508" y="5387385"/>
              <a:ext cx="2357627" cy="147061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116580" y="5582411"/>
              <a:ext cx="1787651" cy="100584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9367519" y="237820"/>
            <a:ext cx="1028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3</a:t>
            </a:r>
            <a:endParaRPr sz="12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3641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23544" y="0"/>
            <a:ext cx="8989060" cy="6870700"/>
            <a:chOff x="923544" y="0"/>
            <a:chExt cx="8989060" cy="6870700"/>
          </a:xfrm>
        </p:grpSpPr>
        <p:sp>
          <p:nvSpPr>
            <p:cNvPr id="4" name="object 4"/>
            <p:cNvSpPr/>
            <p:nvPr/>
          </p:nvSpPr>
          <p:spPr>
            <a:xfrm>
              <a:off x="1836419" y="0"/>
              <a:ext cx="8069580" cy="6858000"/>
            </a:xfrm>
            <a:custGeom>
              <a:avLst/>
              <a:gdLst/>
              <a:ahLst/>
              <a:cxnLst/>
              <a:rect l="l" t="t" r="r" b="b"/>
              <a:pathLst>
                <a:path w="8069580" h="6858000">
                  <a:moveTo>
                    <a:pt x="0" y="6858000"/>
                  </a:moveTo>
                  <a:lnTo>
                    <a:pt x="8069580" y="6858000"/>
                  </a:lnTo>
                  <a:lnTo>
                    <a:pt x="806958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52824" y="470291"/>
              <a:ext cx="7606293" cy="1110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114550" y="500633"/>
              <a:ext cx="7538084" cy="0"/>
            </a:xfrm>
            <a:custGeom>
              <a:avLst/>
              <a:gdLst/>
              <a:ahLst/>
              <a:cxnLst/>
              <a:rect l="l" t="t" r="r" b="b"/>
              <a:pathLst>
                <a:path w="7538084">
                  <a:moveTo>
                    <a:pt x="0" y="0"/>
                  </a:moveTo>
                  <a:lnTo>
                    <a:pt x="7537831" y="0"/>
                  </a:lnTo>
                </a:path>
              </a:pathLst>
            </a:custGeom>
            <a:ln w="25908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573102" y="3730491"/>
              <a:ext cx="4332896" cy="312750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731764" y="3889247"/>
              <a:ext cx="3840480" cy="272643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23544" y="3793261"/>
              <a:ext cx="4849367" cy="27034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18616" y="3988308"/>
              <a:ext cx="4279392" cy="21336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367788" y="752982"/>
            <a:ext cx="6953884" cy="255841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27305" marR="4538345">
              <a:lnSpc>
                <a:spcPts val="1190"/>
              </a:lnSpc>
              <a:spcBef>
                <a:spcPts val="250"/>
              </a:spcBef>
            </a:pPr>
            <a:r>
              <a:rPr sz="1100" spc="-50" dirty="0">
                <a:latin typeface="Trebuchet MS"/>
                <a:cs typeface="Trebuchet MS"/>
              </a:rPr>
              <a:t>Контрапертурные </a:t>
            </a:r>
            <a:r>
              <a:rPr sz="1100" spc="-70" dirty="0">
                <a:latin typeface="Trebuchet MS"/>
                <a:cs typeface="Trebuchet MS"/>
              </a:rPr>
              <a:t>акустические</a:t>
            </a:r>
            <a:r>
              <a:rPr sz="1100" spc="-245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системы  </a:t>
            </a:r>
            <a:r>
              <a:rPr sz="1100" spc="-50" dirty="0">
                <a:latin typeface="Trebuchet MS"/>
                <a:cs typeface="Trebuchet MS"/>
              </a:rPr>
              <a:t>иммерсивного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звука</a:t>
            </a: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350">
              <a:latin typeface="Trebuchet MS"/>
              <a:cs typeface="Trebuchet MS"/>
            </a:endParaRPr>
          </a:p>
          <a:p>
            <a:pPr marL="12700" marR="379730">
              <a:lnSpc>
                <a:spcPct val="100000"/>
              </a:lnSpc>
            </a:pPr>
            <a:r>
              <a:rPr sz="1100" spc="-50" dirty="0">
                <a:latin typeface="Trebuchet MS"/>
                <a:cs typeface="Trebuchet MS"/>
              </a:rPr>
              <a:t>Контрапертурный </a:t>
            </a:r>
            <a:r>
              <a:rPr sz="1100" spc="-40" dirty="0">
                <a:latin typeface="Trebuchet MS"/>
                <a:cs typeface="Trebuchet MS"/>
              </a:rPr>
              <a:t>принцип </a:t>
            </a:r>
            <a:r>
              <a:rPr sz="1100" spc="-50" dirty="0">
                <a:latin typeface="Trebuchet MS"/>
                <a:cs typeface="Trebuchet MS"/>
              </a:rPr>
              <a:t>построения </a:t>
            </a:r>
            <a:r>
              <a:rPr sz="1100" spc="-75" dirty="0">
                <a:latin typeface="Trebuchet MS"/>
                <a:cs typeface="Trebuchet MS"/>
              </a:rPr>
              <a:t>акустических </a:t>
            </a:r>
            <a:r>
              <a:rPr sz="1100" spc="-65" dirty="0">
                <a:latin typeface="Trebuchet MS"/>
                <a:cs typeface="Trebuchet MS"/>
              </a:rPr>
              <a:t>систем </a:t>
            </a:r>
            <a:r>
              <a:rPr sz="1100" spc="-60" dirty="0">
                <a:latin typeface="Trebuchet MS"/>
                <a:cs typeface="Trebuchet MS"/>
              </a:rPr>
              <a:t>дает </a:t>
            </a:r>
            <a:r>
              <a:rPr sz="1100" spc="-50" dirty="0">
                <a:latin typeface="Trebuchet MS"/>
                <a:cs typeface="Trebuchet MS"/>
              </a:rPr>
              <a:t>возможность воспроизведения натурального  </a:t>
            </a:r>
            <a:r>
              <a:rPr sz="1100" spc="-55" dirty="0">
                <a:latin typeface="Trebuchet MS"/>
                <a:cs typeface="Trebuchet MS"/>
              </a:rPr>
              <a:t>звучания </a:t>
            </a:r>
            <a:r>
              <a:rPr sz="1100" spc="-45" dirty="0">
                <a:latin typeface="Trebuchet MS"/>
                <a:cs typeface="Trebuchet MS"/>
              </a:rPr>
              <a:t>и абсолютно </a:t>
            </a:r>
            <a:r>
              <a:rPr sz="1100" spc="-50" dirty="0">
                <a:latin typeface="Trebuchet MS"/>
                <a:cs typeface="Trebuchet MS"/>
              </a:rPr>
              <a:t>точного </a:t>
            </a:r>
            <a:r>
              <a:rPr sz="1100" spc="-40" dirty="0">
                <a:latin typeface="Trebuchet MS"/>
                <a:cs typeface="Trebuchet MS"/>
              </a:rPr>
              <a:t>позиционирования </a:t>
            </a:r>
            <a:r>
              <a:rPr sz="1100" spc="-60" dirty="0">
                <a:latin typeface="Trebuchet MS"/>
                <a:cs typeface="Trebuchet MS"/>
              </a:rPr>
              <a:t>звуковых </a:t>
            </a:r>
            <a:r>
              <a:rPr sz="1100" spc="-35" dirty="0">
                <a:latin typeface="Trebuchet MS"/>
                <a:cs typeface="Trebuchet MS"/>
              </a:rPr>
              <a:t>образов </a:t>
            </a:r>
            <a:r>
              <a:rPr sz="1100" spc="-50" dirty="0">
                <a:latin typeface="Trebuchet MS"/>
                <a:cs typeface="Trebuchet MS"/>
              </a:rPr>
              <a:t>в </a:t>
            </a:r>
            <a:r>
              <a:rPr sz="1100" spc="-60" dirty="0">
                <a:latin typeface="Trebuchet MS"/>
                <a:cs typeface="Trebuchet MS"/>
              </a:rPr>
              <a:t>пространстве. </a:t>
            </a:r>
            <a:r>
              <a:rPr sz="1100" spc="-50" dirty="0">
                <a:latin typeface="Trebuchet MS"/>
                <a:cs typeface="Trebuchet MS"/>
              </a:rPr>
              <a:t>Объем </a:t>
            </a:r>
            <a:r>
              <a:rPr sz="1100" spc="-45" dirty="0">
                <a:latin typeface="Trebuchet MS"/>
                <a:cs typeface="Trebuchet MS"/>
              </a:rPr>
              <a:t>звуковой </a:t>
            </a:r>
            <a:r>
              <a:rPr sz="1100" spc="-50" dirty="0">
                <a:latin typeface="Trebuchet MS"/>
                <a:cs typeface="Trebuchet MS"/>
              </a:rPr>
              <a:t>сцены  </a:t>
            </a:r>
            <a:r>
              <a:rPr sz="1100" spc="-70" dirty="0">
                <a:latin typeface="Trebuchet MS"/>
                <a:cs typeface="Trebuchet MS"/>
              </a:rPr>
              <a:t>сохраняется,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даже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70" dirty="0">
                <a:latin typeface="Trebuchet MS"/>
                <a:cs typeface="Trebuchet MS"/>
              </a:rPr>
              <a:t>если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Вы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перемещаетесь</a:t>
            </a:r>
            <a:r>
              <a:rPr sz="1100" spc="-114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относительно</a:t>
            </a:r>
            <a:r>
              <a:rPr sz="1100" spc="-114" dirty="0">
                <a:latin typeface="Trebuchet MS"/>
                <a:cs typeface="Trebuchet MS"/>
              </a:rPr>
              <a:t> </a:t>
            </a:r>
            <a:r>
              <a:rPr sz="1100" spc="-75" dirty="0">
                <a:latin typeface="Trebuchet MS"/>
                <a:cs typeface="Trebuchet MS"/>
              </a:rPr>
              <a:t>систем,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звуковые</a:t>
            </a:r>
            <a:r>
              <a:rPr sz="1100" spc="-120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образы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буквально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подвешены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</a:t>
            </a:r>
            <a:endParaRPr sz="1100">
              <a:latin typeface="Trebuchet MS"/>
              <a:cs typeface="Trebuchet MS"/>
            </a:endParaRPr>
          </a:p>
          <a:p>
            <a:pPr marL="12700" marR="350520">
              <a:lnSpc>
                <a:spcPct val="100000"/>
              </a:lnSpc>
            </a:pPr>
            <a:r>
              <a:rPr sz="1100" spc="-55" dirty="0">
                <a:latin typeface="Trebuchet MS"/>
                <a:cs typeface="Trebuchet MS"/>
              </a:rPr>
              <a:t>«материализуются» </a:t>
            </a:r>
            <a:r>
              <a:rPr sz="1100" spc="-45" dirty="0">
                <a:latin typeface="Trebuchet MS"/>
                <a:cs typeface="Trebuchet MS"/>
              </a:rPr>
              <a:t>прямо </a:t>
            </a:r>
            <a:r>
              <a:rPr sz="1100" spc="-40" dirty="0">
                <a:latin typeface="Trebuchet MS"/>
                <a:cs typeface="Trebuchet MS"/>
              </a:rPr>
              <a:t>из </a:t>
            </a:r>
            <a:r>
              <a:rPr sz="1100" spc="-45" dirty="0">
                <a:latin typeface="Trebuchet MS"/>
                <a:cs typeface="Trebuchet MS"/>
              </a:rPr>
              <a:t>воздушного </a:t>
            </a:r>
            <a:r>
              <a:rPr sz="1100" spc="-60" dirty="0">
                <a:latin typeface="Trebuchet MS"/>
                <a:cs typeface="Trebuchet MS"/>
              </a:rPr>
              <a:t>пространства. </a:t>
            </a:r>
            <a:r>
              <a:rPr sz="1100" spc="-70" dirty="0">
                <a:latin typeface="Trebuchet MS"/>
                <a:cs typeface="Trebuchet MS"/>
              </a:rPr>
              <a:t>Только </a:t>
            </a:r>
            <a:r>
              <a:rPr sz="1100" spc="-40" dirty="0">
                <a:latin typeface="Trebuchet MS"/>
                <a:cs typeface="Trebuchet MS"/>
              </a:rPr>
              <a:t>подойдя </a:t>
            </a:r>
            <a:r>
              <a:rPr sz="1100" spc="-45" dirty="0">
                <a:latin typeface="Trebuchet MS"/>
                <a:cs typeface="Trebuchet MS"/>
              </a:rPr>
              <a:t>вплотную </a:t>
            </a:r>
            <a:r>
              <a:rPr sz="1100" spc="-75" dirty="0">
                <a:latin typeface="Trebuchet MS"/>
                <a:cs typeface="Trebuchet MS"/>
              </a:rPr>
              <a:t>к </a:t>
            </a:r>
            <a:r>
              <a:rPr sz="1100" spc="-65" dirty="0">
                <a:latin typeface="Trebuchet MS"/>
                <a:cs typeface="Trebuchet MS"/>
              </a:rPr>
              <a:t>акустической </a:t>
            </a:r>
            <a:r>
              <a:rPr sz="1100" spc="-75" dirty="0">
                <a:latin typeface="Trebuchet MS"/>
                <a:cs typeface="Trebuchet MS"/>
              </a:rPr>
              <a:t>системе, </a:t>
            </a:r>
            <a:r>
              <a:rPr sz="1100" spc="-45" dirty="0">
                <a:latin typeface="Trebuchet MS"/>
                <a:cs typeface="Trebuchet MS"/>
              </a:rPr>
              <a:t>Вы  </a:t>
            </a:r>
            <a:r>
              <a:rPr sz="1100" spc="-60" dirty="0">
                <a:latin typeface="Trebuchet MS"/>
                <a:cs typeface="Trebuchet MS"/>
              </a:rPr>
              <a:t>поймете,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что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именно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35" dirty="0">
                <a:latin typeface="Trebuchet MS"/>
                <a:cs typeface="Trebuchet MS"/>
              </a:rPr>
              <a:t>она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75" dirty="0">
                <a:latin typeface="Trebuchet MS"/>
                <a:cs typeface="Trebuchet MS"/>
              </a:rPr>
              <a:t>является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источником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звучания.</a:t>
            </a: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1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1100" spc="-40" dirty="0">
                <a:latin typeface="Trebuchet MS"/>
                <a:cs typeface="Trebuchet MS"/>
              </a:rPr>
              <a:t>Многоканальный </a:t>
            </a:r>
            <a:r>
              <a:rPr sz="1100" spc="-10" dirty="0">
                <a:latin typeface="Trebuchet MS"/>
                <a:cs typeface="Trebuchet MS"/>
              </a:rPr>
              <a:t>3D </a:t>
            </a:r>
            <a:r>
              <a:rPr sz="1100" spc="-75" dirty="0">
                <a:latin typeface="Trebuchet MS"/>
                <a:cs typeface="Trebuchet MS"/>
              </a:rPr>
              <a:t>звук, </a:t>
            </a:r>
            <a:r>
              <a:rPr sz="1100" spc="-45" dirty="0">
                <a:latin typeface="Trebuchet MS"/>
                <a:cs typeface="Trebuchet MS"/>
              </a:rPr>
              <a:t>воспроизводимый </a:t>
            </a:r>
            <a:r>
              <a:rPr sz="1100" spc="-50" dirty="0">
                <a:latin typeface="Trebuchet MS"/>
                <a:cs typeface="Trebuchet MS"/>
              </a:rPr>
              <a:t>Контрапертурными </a:t>
            </a:r>
            <a:r>
              <a:rPr sz="1100" spc="-65" dirty="0">
                <a:latin typeface="Trebuchet MS"/>
                <a:cs typeface="Trebuchet MS"/>
              </a:rPr>
              <a:t>акустическими системами, </a:t>
            </a:r>
            <a:r>
              <a:rPr sz="1100" spc="-50" dirty="0">
                <a:latin typeface="Trebuchet MS"/>
                <a:cs typeface="Trebuchet MS"/>
              </a:rPr>
              <a:t>позволяет отображать  </a:t>
            </a:r>
            <a:r>
              <a:rPr sz="1100" spc="-60" dirty="0">
                <a:latin typeface="Trebuchet MS"/>
                <a:cs typeface="Trebuchet MS"/>
              </a:rPr>
              <a:t>высоту </a:t>
            </a:r>
            <a:r>
              <a:rPr sz="1100" spc="-55" dirty="0">
                <a:latin typeface="Trebuchet MS"/>
                <a:cs typeface="Trebuchet MS"/>
              </a:rPr>
              <a:t>расположения </a:t>
            </a:r>
            <a:r>
              <a:rPr sz="1100" spc="-60" dirty="0">
                <a:latin typeface="Trebuchet MS"/>
                <a:cs typeface="Trebuchet MS"/>
              </a:rPr>
              <a:t>звуковых </a:t>
            </a:r>
            <a:r>
              <a:rPr sz="1100" spc="-35" dirty="0">
                <a:latin typeface="Trebuchet MS"/>
                <a:cs typeface="Trebuchet MS"/>
              </a:rPr>
              <a:t>образов </a:t>
            </a:r>
            <a:r>
              <a:rPr sz="1100" spc="-45" dirty="0">
                <a:latin typeface="Trebuchet MS"/>
                <a:cs typeface="Trebuchet MS"/>
              </a:rPr>
              <a:t>и </a:t>
            </a:r>
            <a:r>
              <a:rPr sz="1100" spc="-80" dirty="0">
                <a:latin typeface="Trebuchet MS"/>
                <a:cs typeface="Trebuchet MS"/>
              </a:rPr>
              <a:t>с </a:t>
            </a:r>
            <a:r>
              <a:rPr sz="1100" spc="-50" dirty="0">
                <a:latin typeface="Trebuchet MS"/>
                <a:cs typeface="Trebuchet MS"/>
              </a:rPr>
              <a:t>высокой достоверностью </a:t>
            </a:r>
            <a:r>
              <a:rPr sz="1100" spc="-55" dirty="0">
                <a:latin typeface="Trebuchet MS"/>
                <a:cs typeface="Trebuchet MS"/>
              </a:rPr>
              <a:t>передает </a:t>
            </a:r>
            <a:r>
              <a:rPr sz="1100" spc="-60" dirty="0">
                <a:latin typeface="Trebuchet MS"/>
                <a:cs typeface="Trebuchet MS"/>
              </a:rPr>
              <a:t>глубину </a:t>
            </a:r>
            <a:r>
              <a:rPr sz="1100" spc="-55" dirty="0">
                <a:latin typeface="Trebuchet MS"/>
                <a:cs typeface="Trebuchet MS"/>
              </a:rPr>
              <a:t>окружающего </a:t>
            </a:r>
            <a:r>
              <a:rPr sz="1100" spc="-60" dirty="0">
                <a:latin typeface="Trebuchet MS"/>
                <a:cs typeface="Trebuchet MS"/>
              </a:rPr>
              <a:t>пространства,  </a:t>
            </a:r>
            <a:r>
              <a:rPr sz="1100" spc="-50" dirty="0">
                <a:latin typeface="Trebuchet MS"/>
                <a:cs typeface="Trebuchet MS"/>
              </a:rPr>
              <a:t>отрывая </a:t>
            </a:r>
            <a:r>
              <a:rPr sz="1100" spc="-60" dirty="0">
                <a:latin typeface="Trebuchet MS"/>
                <a:cs typeface="Trebuchet MS"/>
              </a:rPr>
              <a:t>Вас </a:t>
            </a:r>
            <a:r>
              <a:rPr sz="1100" spc="-50" dirty="0">
                <a:latin typeface="Trebuchet MS"/>
                <a:cs typeface="Trebuchet MS"/>
              </a:rPr>
              <a:t>от </a:t>
            </a:r>
            <a:r>
              <a:rPr sz="1100" spc="-55" dirty="0">
                <a:latin typeface="Trebuchet MS"/>
                <a:cs typeface="Trebuchet MS"/>
              </a:rPr>
              <a:t>реальности восприятия </a:t>
            </a:r>
            <a:r>
              <a:rPr sz="1100" spc="-40" dirty="0">
                <a:latin typeface="Trebuchet MS"/>
                <a:cs typeface="Trebuchet MS"/>
              </a:rPr>
              <a:t>размеров </a:t>
            </a:r>
            <a:r>
              <a:rPr sz="1100" spc="-60" dirty="0">
                <a:latin typeface="Trebuchet MS"/>
                <a:cs typeface="Trebuchet MS"/>
              </a:rPr>
              <a:t>помещения. Высокая детальность </a:t>
            </a:r>
            <a:r>
              <a:rPr sz="1100" spc="-45" dirty="0">
                <a:latin typeface="Trebuchet MS"/>
                <a:cs typeface="Trebuchet MS"/>
              </a:rPr>
              <a:t>и </a:t>
            </a:r>
            <a:r>
              <a:rPr sz="1100" spc="-55" dirty="0">
                <a:latin typeface="Trebuchet MS"/>
                <a:cs typeface="Trebuchet MS"/>
              </a:rPr>
              <a:t>точность </a:t>
            </a:r>
            <a:r>
              <a:rPr sz="1100" spc="-50" dirty="0">
                <a:latin typeface="Trebuchet MS"/>
                <a:cs typeface="Trebuchet MS"/>
              </a:rPr>
              <a:t>отображения </a:t>
            </a:r>
            <a:r>
              <a:rPr sz="1100" spc="-65" dirty="0">
                <a:latin typeface="Trebuchet MS"/>
                <a:cs typeface="Trebuchet MS"/>
              </a:rPr>
              <a:t>всего  </a:t>
            </a:r>
            <a:r>
              <a:rPr sz="1100" spc="-45" dirty="0">
                <a:latin typeface="Trebuchet MS"/>
                <a:cs typeface="Trebuchet MS"/>
              </a:rPr>
              <a:t>диапазона </a:t>
            </a:r>
            <a:r>
              <a:rPr sz="1100" spc="-70" dirty="0">
                <a:latin typeface="Trebuchet MS"/>
                <a:cs typeface="Trebuchet MS"/>
              </a:rPr>
              <a:t>звука, </a:t>
            </a:r>
            <a:r>
              <a:rPr sz="1100" spc="-50" dirty="0">
                <a:latin typeface="Trebuchet MS"/>
                <a:cs typeface="Trebuchet MS"/>
              </a:rPr>
              <a:t>воспринимаемого </a:t>
            </a:r>
            <a:r>
              <a:rPr sz="1100" spc="-65" dirty="0">
                <a:latin typeface="Trebuchet MS"/>
                <a:cs typeface="Trebuchet MS"/>
              </a:rPr>
              <a:t>человеческим </a:t>
            </a:r>
            <a:r>
              <a:rPr sz="1100" spc="-75" dirty="0">
                <a:latin typeface="Trebuchet MS"/>
                <a:cs typeface="Trebuchet MS"/>
              </a:rPr>
              <a:t>слухом, </a:t>
            </a:r>
            <a:r>
              <a:rPr sz="1100" spc="-55" dirty="0">
                <a:latin typeface="Trebuchet MS"/>
                <a:cs typeface="Trebuchet MS"/>
              </a:rPr>
              <a:t>позволяет </a:t>
            </a:r>
            <a:r>
              <a:rPr sz="1100" spc="-40" dirty="0">
                <a:latin typeface="Trebuchet MS"/>
                <a:cs typeface="Trebuchet MS"/>
              </a:rPr>
              <a:t>инновационным </a:t>
            </a:r>
            <a:r>
              <a:rPr sz="1100" spc="-60" dirty="0">
                <a:latin typeface="Trebuchet MS"/>
                <a:cs typeface="Trebuchet MS"/>
              </a:rPr>
              <a:t>системам </a:t>
            </a:r>
            <a:r>
              <a:rPr sz="1100" spc="-55" dirty="0">
                <a:latin typeface="Trebuchet MS"/>
                <a:cs typeface="Trebuchet MS"/>
              </a:rPr>
              <a:t>реалистично  </a:t>
            </a:r>
            <a:r>
              <a:rPr sz="1100" spc="-45" dirty="0">
                <a:latin typeface="Trebuchet MS"/>
                <a:cs typeface="Trebuchet MS"/>
              </a:rPr>
              <a:t>воспроизводить</a:t>
            </a:r>
            <a:r>
              <a:rPr sz="1100" spc="-120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тихие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взрывные</a:t>
            </a:r>
            <a:r>
              <a:rPr sz="1100" spc="-12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моменты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саундтрека,</a:t>
            </a:r>
            <a:r>
              <a:rPr sz="1100" spc="-114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диалоги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музыкальный</a:t>
            </a:r>
            <a:r>
              <a:rPr sz="1100" spc="-114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контент.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0"/>
            <a:ext cx="1839467" cy="33604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9367519" y="237820"/>
            <a:ext cx="1028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4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307125" y="194539"/>
            <a:ext cx="27952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65" dirty="0">
                <a:latin typeface="Verdana"/>
                <a:cs typeface="Verdana"/>
              </a:rPr>
              <a:t>ТЕХНОЛОГИЧЕСКИЕ</a:t>
            </a:r>
            <a:r>
              <a:rPr sz="1200" spc="-145" dirty="0">
                <a:latin typeface="Verdana"/>
                <a:cs typeface="Verdana"/>
              </a:rPr>
              <a:t> </a:t>
            </a:r>
            <a:r>
              <a:rPr sz="1200" spc="-35" dirty="0">
                <a:latin typeface="Verdana"/>
                <a:cs typeface="Verdana"/>
              </a:rPr>
              <a:t>ПРЕИМУЩЕСТВА</a:t>
            </a:r>
            <a:endParaRPr sz="12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3641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836420" y="0"/>
            <a:ext cx="8069580" cy="6858000"/>
            <a:chOff x="1836420" y="0"/>
            <a:chExt cx="8069580" cy="6858000"/>
          </a:xfrm>
        </p:grpSpPr>
        <p:sp>
          <p:nvSpPr>
            <p:cNvPr id="4" name="object 4"/>
            <p:cNvSpPr/>
            <p:nvPr/>
          </p:nvSpPr>
          <p:spPr>
            <a:xfrm>
              <a:off x="1836420" y="0"/>
              <a:ext cx="8069580" cy="6858000"/>
            </a:xfrm>
            <a:custGeom>
              <a:avLst/>
              <a:gdLst/>
              <a:ahLst/>
              <a:cxnLst/>
              <a:rect l="l" t="t" r="r" b="b"/>
              <a:pathLst>
                <a:path w="8069580" h="6858000">
                  <a:moveTo>
                    <a:pt x="0" y="6858000"/>
                  </a:moveTo>
                  <a:lnTo>
                    <a:pt x="8069580" y="6858000"/>
                  </a:lnTo>
                  <a:lnTo>
                    <a:pt x="806958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52824" y="470291"/>
              <a:ext cx="7606293" cy="1110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114550" y="500633"/>
              <a:ext cx="7538084" cy="0"/>
            </a:xfrm>
            <a:custGeom>
              <a:avLst/>
              <a:gdLst/>
              <a:ahLst/>
              <a:cxnLst/>
              <a:rect l="l" t="t" r="r" b="b"/>
              <a:pathLst>
                <a:path w="7538084">
                  <a:moveTo>
                    <a:pt x="0" y="0"/>
                  </a:moveTo>
                  <a:lnTo>
                    <a:pt x="7537831" y="0"/>
                  </a:lnTo>
                </a:path>
              </a:pathLst>
            </a:custGeom>
            <a:ln w="25908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344499" y="99461"/>
            <a:ext cx="28155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60" dirty="0">
                <a:latin typeface="Verdana"/>
                <a:cs typeface="Verdana"/>
              </a:rPr>
              <a:t>ТЕХНОЛОГИЧЕСКОЕ</a:t>
            </a:r>
            <a:r>
              <a:rPr sz="1200" spc="-125" dirty="0">
                <a:latin typeface="Verdana"/>
                <a:cs typeface="Verdana"/>
              </a:rPr>
              <a:t> </a:t>
            </a:r>
            <a:r>
              <a:rPr sz="1200" spc="-40" dirty="0">
                <a:latin typeface="Verdana"/>
                <a:cs typeface="Verdana"/>
              </a:rPr>
              <a:t>СОВЕРШЕНСТВО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77567" y="948055"/>
            <a:ext cx="3625215" cy="495934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1190"/>
              </a:lnSpc>
              <a:spcBef>
                <a:spcPts val="250"/>
              </a:spcBef>
            </a:pPr>
            <a:r>
              <a:rPr sz="1100" spc="-35" dirty="0">
                <a:latin typeface="Trebuchet MS"/>
                <a:cs typeface="Trebuchet MS"/>
              </a:rPr>
              <a:t>В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70" dirty="0">
                <a:latin typeface="Trebuchet MS"/>
                <a:cs typeface="Trebuchet MS"/>
              </a:rPr>
              <a:t>качестве</a:t>
            </a:r>
            <a:r>
              <a:rPr sz="1100" spc="-12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звукового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процессора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предложено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оборудование  </a:t>
            </a:r>
            <a:r>
              <a:rPr sz="1100" spc="-50" dirty="0">
                <a:latin typeface="Trebuchet MS"/>
                <a:cs typeface="Trebuchet MS"/>
              </a:rPr>
              <a:t>японской </a:t>
            </a:r>
            <a:r>
              <a:rPr sz="1100" spc="-70" dirty="0">
                <a:latin typeface="Trebuchet MS"/>
                <a:cs typeface="Trebuchet MS"/>
              </a:rPr>
              <a:t>фирмы </a:t>
            </a:r>
            <a:r>
              <a:rPr sz="1100" spc="-50" dirty="0">
                <a:latin typeface="Trebuchet MS"/>
                <a:cs typeface="Trebuchet MS"/>
              </a:rPr>
              <a:t>ONKYO </a:t>
            </a:r>
            <a:r>
              <a:rPr sz="1100" spc="-60" dirty="0">
                <a:latin typeface="Trebuchet MS"/>
                <a:cs typeface="Trebuchet MS"/>
              </a:rPr>
              <a:t>снискавшей уважение </a:t>
            </a:r>
            <a:r>
              <a:rPr sz="1100" spc="-55" dirty="0">
                <a:latin typeface="Trebuchet MS"/>
                <a:cs typeface="Trebuchet MS"/>
              </a:rPr>
              <a:t>ценителей  </a:t>
            </a:r>
            <a:r>
              <a:rPr sz="1100" spc="-60" dirty="0">
                <a:latin typeface="Trebuchet MS"/>
                <a:cs typeface="Trebuchet MS"/>
              </a:rPr>
              <a:t>качественного </a:t>
            </a:r>
            <a:r>
              <a:rPr sz="1100" spc="-55" dirty="0">
                <a:latin typeface="Trebuchet MS"/>
                <a:cs typeface="Trebuchet MS"/>
              </a:rPr>
              <a:t>звучания </a:t>
            </a:r>
            <a:r>
              <a:rPr sz="1100" spc="-45" dirty="0">
                <a:latin typeface="Trebuchet MS"/>
                <a:cs typeface="Trebuchet MS"/>
              </a:rPr>
              <a:t>и </a:t>
            </a:r>
            <a:r>
              <a:rPr sz="1100" spc="-50" dirty="0">
                <a:latin typeface="Trebuchet MS"/>
                <a:cs typeface="Trebuchet MS"/>
              </a:rPr>
              <a:t>высокой</a:t>
            </a:r>
            <a:r>
              <a:rPr sz="1100" spc="-26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надежности.</a:t>
            </a:r>
            <a:endParaRPr sz="1100" dirty="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77567" y="2004441"/>
            <a:ext cx="3253104" cy="495934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1190"/>
              </a:lnSpc>
              <a:spcBef>
                <a:spcPts val="250"/>
              </a:spcBef>
            </a:pPr>
            <a:r>
              <a:rPr sz="1100" spc="-45" dirty="0">
                <a:solidFill>
                  <a:srgbClr val="1F4E79"/>
                </a:solidFill>
                <a:latin typeface="Trebuchet MS"/>
                <a:cs typeface="Trebuchet MS"/>
              </a:rPr>
              <a:t>Самое</a:t>
            </a:r>
            <a:r>
              <a:rPr sz="1100" spc="-130" dirty="0">
                <a:solidFill>
                  <a:srgbClr val="1F4E79"/>
                </a:solidFill>
                <a:latin typeface="Trebuchet MS"/>
                <a:cs typeface="Trebuchet MS"/>
              </a:rPr>
              <a:t> </a:t>
            </a:r>
            <a:r>
              <a:rPr sz="1100" spc="-60" dirty="0">
                <a:solidFill>
                  <a:srgbClr val="1F4E79"/>
                </a:solidFill>
                <a:latin typeface="Trebuchet MS"/>
                <a:cs typeface="Trebuchet MS"/>
              </a:rPr>
              <a:t>главное</a:t>
            </a:r>
            <a:r>
              <a:rPr sz="1100" spc="-120" dirty="0">
                <a:solidFill>
                  <a:srgbClr val="1F4E79"/>
                </a:solidFill>
                <a:latin typeface="Trebuchet MS"/>
                <a:cs typeface="Trebuchet MS"/>
              </a:rPr>
              <a:t> </a:t>
            </a:r>
            <a:r>
              <a:rPr sz="1100" spc="-70" dirty="0">
                <a:solidFill>
                  <a:srgbClr val="1F4E79"/>
                </a:solidFill>
                <a:latin typeface="Trebuchet MS"/>
                <a:cs typeface="Trebuchet MS"/>
              </a:rPr>
              <a:t>-</a:t>
            </a:r>
            <a:r>
              <a:rPr sz="1100" spc="-80" dirty="0">
                <a:solidFill>
                  <a:srgbClr val="1F4E79"/>
                </a:solidFill>
                <a:latin typeface="Trebuchet MS"/>
                <a:cs typeface="Trebuchet MS"/>
              </a:rPr>
              <a:t> </a:t>
            </a:r>
            <a:r>
              <a:rPr sz="1100" spc="-45" dirty="0">
                <a:solidFill>
                  <a:srgbClr val="1F4E79"/>
                </a:solidFill>
                <a:latin typeface="Trebuchet MS"/>
                <a:cs typeface="Trebuchet MS"/>
              </a:rPr>
              <a:t>это</a:t>
            </a:r>
            <a:r>
              <a:rPr sz="1100" spc="-125" dirty="0">
                <a:solidFill>
                  <a:srgbClr val="1F4E79"/>
                </a:solidFill>
                <a:latin typeface="Trebuchet MS"/>
                <a:cs typeface="Trebuchet MS"/>
              </a:rPr>
              <a:t> </a:t>
            </a:r>
            <a:r>
              <a:rPr sz="1100" spc="-60" dirty="0">
                <a:solidFill>
                  <a:srgbClr val="1F4E79"/>
                </a:solidFill>
                <a:latin typeface="Trebuchet MS"/>
                <a:cs typeface="Trebuchet MS"/>
              </a:rPr>
              <a:t>обеспечение</a:t>
            </a:r>
            <a:r>
              <a:rPr sz="1100" spc="-114" dirty="0">
                <a:solidFill>
                  <a:srgbClr val="1F4E79"/>
                </a:solidFill>
                <a:latin typeface="Trebuchet MS"/>
                <a:cs typeface="Trebuchet MS"/>
              </a:rPr>
              <a:t> </a:t>
            </a:r>
            <a:r>
              <a:rPr sz="1100" spc="-65" dirty="0">
                <a:solidFill>
                  <a:srgbClr val="1F4E79"/>
                </a:solidFill>
                <a:latin typeface="Trebuchet MS"/>
                <a:cs typeface="Trebuchet MS"/>
              </a:rPr>
              <a:t>высококачественного  </a:t>
            </a:r>
            <a:r>
              <a:rPr sz="1100" spc="-60" dirty="0">
                <a:solidFill>
                  <a:srgbClr val="1F4E79"/>
                </a:solidFill>
                <a:latin typeface="Trebuchet MS"/>
                <a:cs typeface="Trebuchet MS"/>
              </a:rPr>
              <a:t>звучания </a:t>
            </a:r>
            <a:r>
              <a:rPr sz="1100" spc="-40" dirty="0">
                <a:solidFill>
                  <a:srgbClr val="1F4E79"/>
                </a:solidFill>
                <a:latin typeface="Trebuchet MS"/>
                <a:cs typeface="Trebuchet MS"/>
              </a:rPr>
              <a:t>при </a:t>
            </a:r>
            <a:r>
              <a:rPr sz="1100" spc="-50" dirty="0">
                <a:solidFill>
                  <a:srgbClr val="1F4E79"/>
                </a:solidFill>
                <a:latin typeface="Trebuchet MS"/>
                <a:cs typeface="Trebuchet MS"/>
              </a:rPr>
              <a:t>большом </a:t>
            </a:r>
            <a:r>
              <a:rPr sz="1100" spc="-55" dirty="0">
                <a:solidFill>
                  <a:srgbClr val="1F4E79"/>
                </a:solidFill>
                <a:latin typeface="Trebuchet MS"/>
                <a:cs typeface="Trebuchet MS"/>
              </a:rPr>
              <a:t>динамическом </a:t>
            </a:r>
            <a:r>
              <a:rPr sz="1100" spc="-50" dirty="0">
                <a:solidFill>
                  <a:srgbClr val="1F4E79"/>
                </a:solidFill>
                <a:latin typeface="Trebuchet MS"/>
                <a:cs typeface="Trebuchet MS"/>
              </a:rPr>
              <a:t>диапазоне  </a:t>
            </a:r>
            <a:r>
              <a:rPr sz="1100" spc="-65" dirty="0">
                <a:solidFill>
                  <a:srgbClr val="1F4E79"/>
                </a:solidFill>
                <a:latin typeface="Trebuchet MS"/>
                <a:cs typeface="Trebuchet MS"/>
              </a:rPr>
              <a:t>саундтрека</a:t>
            </a:r>
            <a:r>
              <a:rPr sz="1100" spc="-125" dirty="0">
                <a:solidFill>
                  <a:srgbClr val="1F4E79"/>
                </a:solidFill>
                <a:latin typeface="Trebuchet MS"/>
                <a:cs typeface="Trebuchet MS"/>
              </a:rPr>
              <a:t> </a:t>
            </a:r>
            <a:r>
              <a:rPr sz="1100" spc="-65" dirty="0">
                <a:solidFill>
                  <a:srgbClr val="1F4E79"/>
                </a:solidFill>
                <a:latin typeface="Trebuchet MS"/>
                <a:cs typeface="Trebuchet MS"/>
              </a:rPr>
              <a:t>киноконтента.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377567" y="3211830"/>
            <a:ext cx="7133590" cy="64643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1190"/>
              </a:lnSpc>
              <a:spcBef>
                <a:spcPts val="250"/>
              </a:spcBef>
            </a:pPr>
            <a:r>
              <a:rPr sz="1100" spc="-50" dirty="0">
                <a:latin typeface="Trebuchet MS"/>
                <a:cs typeface="Trebuchet MS"/>
              </a:rPr>
              <a:t>Использование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в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проекте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70" dirty="0">
                <a:latin typeface="Trebuchet MS"/>
                <a:cs typeface="Trebuchet MS"/>
              </a:rPr>
              <a:t>цифровых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усилителей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от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мирового</a:t>
            </a:r>
            <a:r>
              <a:rPr sz="1100" spc="-6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лидера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компании </a:t>
            </a:r>
            <a:r>
              <a:rPr sz="1100" spc="-50" dirty="0">
                <a:latin typeface="Trebuchet MS"/>
                <a:cs typeface="Trebuchet MS"/>
              </a:rPr>
              <a:t>Powersoft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это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оптимальное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решение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для  </a:t>
            </a:r>
            <a:r>
              <a:rPr sz="1100" spc="-15" dirty="0">
                <a:latin typeface="Trebuchet MS"/>
                <a:cs typeface="Trebuchet MS"/>
              </a:rPr>
              <a:t>3D </a:t>
            </a:r>
            <a:r>
              <a:rPr sz="1100" spc="-70" dirty="0">
                <a:latin typeface="Trebuchet MS"/>
                <a:cs typeface="Trebuchet MS"/>
              </a:rPr>
              <a:t>звука. </a:t>
            </a:r>
            <a:r>
              <a:rPr sz="1100" spc="-60" dirty="0">
                <a:latin typeface="Trebuchet MS"/>
                <a:cs typeface="Trebuchet MS"/>
              </a:rPr>
              <a:t>Присутствие </a:t>
            </a:r>
            <a:r>
              <a:rPr sz="1100" spc="-50" dirty="0">
                <a:latin typeface="Trebuchet MS"/>
                <a:cs typeface="Trebuchet MS"/>
              </a:rPr>
              <a:t>программно-управляемого </a:t>
            </a:r>
            <a:r>
              <a:rPr sz="1100" spc="-30" dirty="0">
                <a:latin typeface="Trebuchet MS"/>
                <a:cs typeface="Trebuchet MS"/>
              </a:rPr>
              <a:t>DSP </a:t>
            </a:r>
            <a:r>
              <a:rPr sz="1100" spc="-55" dirty="0">
                <a:latin typeface="Trebuchet MS"/>
                <a:cs typeface="Trebuchet MS"/>
              </a:rPr>
              <a:t>процессора, позволяет </a:t>
            </a:r>
            <a:r>
              <a:rPr sz="1100" spc="-50" dirty="0">
                <a:latin typeface="Trebuchet MS"/>
                <a:cs typeface="Trebuchet MS"/>
              </a:rPr>
              <a:t>идеально </a:t>
            </a:r>
            <a:r>
              <a:rPr sz="1100" spc="-55" dirty="0">
                <a:latin typeface="Trebuchet MS"/>
                <a:cs typeface="Trebuchet MS"/>
              </a:rPr>
              <a:t>настраивать </a:t>
            </a:r>
            <a:r>
              <a:rPr sz="1100" spc="-60" dirty="0">
                <a:latin typeface="Trebuchet MS"/>
                <a:cs typeface="Trebuchet MS"/>
              </a:rPr>
              <a:t>звук для </a:t>
            </a:r>
            <a:r>
              <a:rPr sz="1100" spc="-55" dirty="0">
                <a:latin typeface="Trebuchet MS"/>
                <a:cs typeface="Trebuchet MS"/>
              </a:rPr>
              <a:t>каждой  </a:t>
            </a:r>
            <a:r>
              <a:rPr sz="1100" spc="-65" dirty="0">
                <a:latin typeface="Trebuchet MS"/>
                <a:cs typeface="Trebuchet MS"/>
              </a:rPr>
              <a:t>Акустической системы </a:t>
            </a:r>
            <a:r>
              <a:rPr sz="1100" spc="-45" dirty="0">
                <a:latin typeface="Trebuchet MS"/>
                <a:cs typeface="Trebuchet MS"/>
              </a:rPr>
              <a:t>и </a:t>
            </a:r>
            <a:r>
              <a:rPr sz="1100" spc="-55" dirty="0">
                <a:latin typeface="Trebuchet MS"/>
                <a:cs typeface="Trebuchet MS"/>
              </a:rPr>
              <a:t>кроссировать </a:t>
            </a:r>
            <a:r>
              <a:rPr sz="1100" spc="-65" dirty="0">
                <a:latin typeface="Trebuchet MS"/>
                <a:cs typeface="Trebuchet MS"/>
              </a:rPr>
              <a:t>сигнал </a:t>
            </a:r>
            <a:r>
              <a:rPr sz="1100" spc="-60" dirty="0">
                <a:latin typeface="Trebuchet MS"/>
                <a:cs typeface="Trebuchet MS"/>
              </a:rPr>
              <a:t>для </a:t>
            </a:r>
            <a:r>
              <a:rPr sz="1100" spc="-55" dirty="0">
                <a:latin typeface="Trebuchet MS"/>
                <a:cs typeface="Trebuchet MS"/>
              </a:rPr>
              <a:t>2х полосных заэкранных </a:t>
            </a:r>
            <a:r>
              <a:rPr sz="1100" spc="-65" dirty="0">
                <a:latin typeface="Trebuchet MS"/>
                <a:cs typeface="Trebuchet MS"/>
              </a:rPr>
              <a:t>систем </a:t>
            </a:r>
            <a:r>
              <a:rPr sz="1100" spc="-45" dirty="0">
                <a:latin typeface="Trebuchet MS"/>
                <a:cs typeface="Trebuchet MS"/>
              </a:rPr>
              <a:t>и </a:t>
            </a:r>
            <a:r>
              <a:rPr sz="1100" spc="-60" dirty="0">
                <a:latin typeface="Trebuchet MS"/>
                <a:cs typeface="Trebuchet MS"/>
              </a:rPr>
              <a:t>суббасов. </a:t>
            </a:r>
            <a:r>
              <a:rPr sz="1100" spc="-55" dirty="0">
                <a:latin typeface="Trebuchet MS"/>
                <a:cs typeface="Trebuchet MS"/>
              </a:rPr>
              <a:t>Расположение </a:t>
            </a:r>
            <a:r>
              <a:rPr sz="1100" spc="-50" dirty="0">
                <a:latin typeface="Trebuchet MS"/>
                <a:cs typeface="Trebuchet MS"/>
              </a:rPr>
              <a:t>восьми  </a:t>
            </a:r>
            <a:r>
              <a:rPr sz="1100" spc="-55" dirty="0">
                <a:latin typeface="Trebuchet MS"/>
                <a:cs typeface="Trebuchet MS"/>
              </a:rPr>
              <a:t>каналов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в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одном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корпусе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упрощает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делает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удобным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инсталляцию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усилителей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в</a:t>
            </a:r>
            <a:r>
              <a:rPr sz="1100" spc="-65" dirty="0">
                <a:latin typeface="Trebuchet MS"/>
                <a:cs typeface="Trebuchet MS"/>
              </a:rPr>
              <a:t> </a:t>
            </a:r>
            <a:r>
              <a:rPr sz="1100" spc="-75" dirty="0">
                <a:latin typeface="Trebuchet MS"/>
                <a:cs typeface="Trebuchet MS"/>
              </a:rPr>
              <a:t>рэке.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367519" y="237820"/>
            <a:ext cx="1028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5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66700" y="1990344"/>
            <a:ext cx="1307592" cy="2697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0" y="918972"/>
            <a:ext cx="9720580" cy="5689600"/>
            <a:chOff x="0" y="918972"/>
            <a:chExt cx="9720580" cy="5689600"/>
          </a:xfrm>
        </p:grpSpPr>
        <p:sp>
          <p:nvSpPr>
            <p:cNvPr id="16" name="object 16"/>
            <p:cNvSpPr/>
            <p:nvPr/>
          </p:nvSpPr>
          <p:spPr>
            <a:xfrm>
              <a:off x="6183455" y="918972"/>
              <a:ext cx="3322495" cy="17967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434240" y="4450887"/>
              <a:ext cx="2639338" cy="190352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749761" y="4382144"/>
              <a:ext cx="2213428" cy="142989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908547" y="4541519"/>
              <a:ext cx="1716024" cy="9311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481571" y="4678654"/>
              <a:ext cx="2296541" cy="158203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676643" y="4873751"/>
              <a:ext cx="1726692" cy="101193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412735" y="5018544"/>
              <a:ext cx="2307462" cy="158953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607807" y="5213604"/>
              <a:ext cx="1737359" cy="101955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0" y="3925874"/>
              <a:ext cx="2130425" cy="106700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2107" y="4120895"/>
              <a:ext cx="1653539" cy="49682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59964" y="3801667"/>
            <a:ext cx="4075033" cy="30563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836419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383027" y="752982"/>
            <a:ext cx="2418080" cy="3448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255"/>
              </a:lnSpc>
              <a:spcBef>
                <a:spcPts val="105"/>
              </a:spcBef>
            </a:pPr>
            <a:r>
              <a:rPr sz="1100" spc="-50" dirty="0">
                <a:latin typeface="Trebuchet MS"/>
                <a:cs typeface="Trebuchet MS"/>
              </a:rPr>
              <a:t>проекторы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BARCO</a:t>
            </a:r>
            <a:endParaRPr sz="1100">
              <a:latin typeface="Trebuchet MS"/>
              <a:cs typeface="Trebuchet MS"/>
            </a:endParaRPr>
          </a:p>
          <a:p>
            <a:pPr marL="12700">
              <a:lnSpc>
                <a:spcPts val="1255"/>
              </a:lnSpc>
            </a:pPr>
            <a:r>
              <a:rPr sz="1100" spc="-80" dirty="0">
                <a:latin typeface="Trebuchet MS"/>
                <a:cs typeface="Trebuchet MS"/>
              </a:rPr>
              <a:t>с </a:t>
            </a:r>
            <a:r>
              <a:rPr sz="1100" spc="-65" dirty="0">
                <a:latin typeface="Trebuchet MS"/>
                <a:cs typeface="Trebuchet MS"/>
              </a:rPr>
              <a:t>лазерно-фосфорным </a:t>
            </a:r>
            <a:r>
              <a:rPr sz="1100" spc="-55" dirty="0">
                <a:latin typeface="Trebuchet MS"/>
                <a:cs typeface="Trebuchet MS"/>
              </a:rPr>
              <a:t>источником</a:t>
            </a:r>
            <a:r>
              <a:rPr sz="1100" spc="-160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света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836420" y="0"/>
            <a:ext cx="8069580" cy="6858000"/>
            <a:chOff x="1836420" y="0"/>
            <a:chExt cx="8069580" cy="6858000"/>
          </a:xfrm>
        </p:grpSpPr>
        <p:sp>
          <p:nvSpPr>
            <p:cNvPr id="6" name="object 6"/>
            <p:cNvSpPr/>
            <p:nvPr/>
          </p:nvSpPr>
          <p:spPr>
            <a:xfrm>
              <a:off x="1836420" y="0"/>
              <a:ext cx="8069580" cy="6858000"/>
            </a:xfrm>
            <a:custGeom>
              <a:avLst/>
              <a:gdLst/>
              <a:ahLst/>
              <a:cxnLst/>
              <a:rect l="l" t="t" r="r" b="b"/>
              <a:pathLst>
                <a:path w="8069580" h="6858000">
                  <a:moveTo>
                    <a:pt x="0" y="6858000"/>
                  </a:moveTo>
                  <a:lnTo>
                    <a:pt x="8069580" y="6858000"/>
                  </a:lnTo>
                  <a:lnTo>
                    <a:pt x="806958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052824" y="470291"/>
              <a:ext cx="7606293" cy="11107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114550" y="500633"/>
              <a:ext cx="7538084" cy="0"/>
            </a:xfrm>
            <a:custGeom>
              <a:avLst/>
              <a:gdLst/>
              <a:ahLst/>
              <a:cxnLst/>
              <a:rect l="l" t="t" r="r" b="b"/>
              <a:pathLst>
                <a:path w="7538084">
                  <a:moveTo>
                    <a:pt x="0" y="0"/>
                  </a:moveTo>
                  <a:lnTo>
                    <a:pt x="7537831" y="0"/>
                  </a:lnTo>
                </a:path>
              </a:pathLst>
            </a:custGeom>
            <a:ln w="25908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367788" y="188217"/>
            <a:ext cx="27952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65" dirty="0">
                <a:latin typeface="Verdana"/>
                <a:cs typeface="Verdana"/>
              </a:rPr>
              <a:t>ТЕХНОЛОГИЧЕСКИЕ</a:t>
            </a:r>
            <a:r>
              <a:rPr sz="1200" spc="-145" dirty="0">
                <a:latin typeface="Verdana"/>
                <a:cs typeface="Verdana"/>
              </a:rPr>
              <a:t> </a:t>
            </a:r>
            <a:r>
              <a:rPr sz="1200" spc="-35" dirty="0">
                <a:latin typeface="Verdana"/>
                <a:cs typeface="Verdana"/>
              </a:rPr>
              <a:t>ПРЕИМУЩЕСТВА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367788" y="1514982"/>
            <a:ext cx="6993890" cy="215582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10160">
              <a:lnSpc>
                <a:spcPts val="1190"/>
              </a:lnSpc>
              <a:spcBef>
                <a:spcPts val="250"/>
              </a:spcBef>
            </a:pPr>
            <a:r>
              <a:rPr sz="1100" spc="-35" dirty="0">
                <a:latin typeface="Trebuchet MS"/>
                <a:cs typeface="Trebuchet MS"/>
              </a:rPr>
              <a:t>В </a:t>
            </a:r>
            <a:r>
              <a:rPr sz="1100" spc="-55" dirty="0">
                <a:latin typeface="Trebuchet MS"/>
                <a:cs typeface="Trebuchet MS"/>
              </a:rPr>
              <a:t>проекторах </a:t>
            </a:r>
            <a:r>
              <a:rPr sz="1100" spc="-50" dirty="0">
                <a:latin typeface="Trebuchet MS"/>
                <a:cs typeface="Trebuchet MS"/>
              </a:rPr>
              <a:t>от </a:t>
            </a:r>
            <a:r>
              <a:rPr sz="1100" spc="-45" dirty="0">
                <a:latin typeface="Trebuchet MS"/>
                <a:cs typeface="Trebuchet MS"/>
              </a:rPr>
              <a:t>мирового </a:t>
            </a:r>
            <a:r>
              <a:rPr sz="1100" spc="-55" dirty="0">
                <a:latin typeface="Trebuchet MS"/>
                <a:cs typeface="Trebuchet MS"/>
              </a:rPr>
              <a:t>лидера индустрии </a:t>
            </a:r>
            <a:r>
              <a:rPr sz="1100" spc="-45" dirty="0">
                <a:latin typeface="Trebuchet MS"/>
                <a:cs typeface="Trebuchet MS"/>
              </a:rPr>
              <a:t>компании BARCO </a:t>
            </a:r>
            <a:r>
              <a:rPr sz="1100" spc="-55" dirty="0">
                <a:latin typeface="Trebuchet MS"/>
                <a:cs typeface="Trebuchet MS"/>
              </a:rPr>
              <a:t>применяются последние </a:t>
            </a:r>
            <a:r>
              <a:rPr sz="1100" spc="-60" dirty="0">
                <a:latin typeface="Trebuchet MS"/>
                <a:cs typeface="Trebuchet MS"/>
              </a:rPr>
              <a:t>достижения  </a:t>
            </a:r>
            <a:r>
              <a:rPr sz="1100" spc="-50" dirty="0">
                <a:latin typeface="Trebuchet MS"/>
                <a:cs typeface="Trebuchet MS"/>
              </a:rPr>
              <a:t>киноизображения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70" dirty="0">
                <a:latin typeface="Trebuchet MS"/>
                <a:cs typeface="Trebuchet MS"/>
              </a:rPr>
              <a:t>-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разрешение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80" dirty="0">
                <a:latin typeface="Trebuchet MS"/>
                <a:cs typeface="Trebuchet MS"/>
              </a:rPr>
              <a:t>4K, </a:t>
            </a:r>
            <a:r>
              <a:rPr sz="1100" spc="-35" dirty="0">
                <a:latin typeface="Trebuchet MS"/>
                <a:cs typeface="Trebuchet MS"/>
              </a:rPr>
              <a:t>HDR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70" dirty="0">
                <a:latin typeface="Trebuchet MS"/>
                <a:cs typeface="Trebuchet MS"/>
              </a:rPr>
              <a:t>-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расширенный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диапазон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цветопередачи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HFR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70" dirty="0">
                <a:latin typeface="Trebuchet MS"/>
                <a:cs typeface="Trebuchet MS"/>
              </a:rPr>
              <a:t>- </a:t>
            </a:r>
            <a:r>
              <a:rPr sz="1100" spc="-55" dirty="0">
                <a:latin typeface="Trebuchet MS"/>
                <a:cs typeface="Trebuchet MS"/>
              </a:rPr>
              <a:t>высокоскоростная</a:t>
            </a:r>
            <a:r>
              <a:rPr sz="1100" spc="-114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кадровая  </a:t>
            </a:r>
            <a:r>
              <a:rPr sz="1100" spc="-65" dirty="0">
                <a:latin typeface="Trebuchet MS"/>
                <a:cs typeface="Trebuchet MS"/>
              </a:rPr>
              <a:t>развертка, лазерно-фосфорный </a:t>
            </a:r>
            <a:r>
              <a:rPr sz="1100" spc="-60" dirty="0">
                <a:latin typeface="Trebuchet MS"/>
                <a:cs typeface="Trebuchet MS"/>
              </a:rPr>
              <a:t>источник</a:t>
            </a:r>
            <a:r>
              <a:rPr sz="1100" spc="-220" dirty="0">
                <a:latin typeface="Trebuchet MS"/>
                <a:cs typeface="Trebuchet MS"/>
              </a:rPr>
              <a:t> </a:t>
            </a:r>
            <a:r>
              <a:rPr sz="1100" spc="-80" dirty="0">
                <a:latin typeface="Trebuchet MS"/>
                <a:cs typeface="Trebuchet MS"/>
              </a:rPr>
              <a:t>света.</a:t>
            </a: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Trebuchet MS"/>
              <a:cs typeface="Trebuchet MS"/>
            </a:endParaRPr>
          </a:p>
          <a:p>
            <a:pPr marL="12700" marR="5080">
              <a:lnSpc>
                <a:spcPts val="1190"/>
              </a:lnSpc>
            </a:pPr>
            <a:r>
              <a:rPr sz="1100" spc="-45" dirty="0">
                <a:latin typeface="Trebuchet MS"/>
                <a:cs typeface="Trebuchet MS"/>
              </a:rPr>
              <a:t>Формат </a:t>
            </a:r>
            <a:r>
              <a:rPr sz="1100" spc="-35" dirty="0">
                <a:latin typeface="Trebuchet MS"/>
                <a:cs typeface="Trebuchet MS"/>
              </a:rPr>
              <a:t>HDR </a:t>
            </a:r>
            <a:r>
              <a:rPr sz="1100" spc="-55" dirty="0">
                <a:latin typeface="Trebuchet MS"/>
                <a:cs typeface="Trebuchet MS"/>
              </a:rPr>
              <a:t>(</a:t>
            </a:r>
            <a:r>
              <a:rPr sz="1100" i="1" spc="-55" dirty="0">
                <a:latin typeface="Trebuchet MS"/>
                <a:cs typeface="Trebuchet MS"/>
              </a:rPr>
              <a:t>High </a:t>
            </a:r>
            <a:r>
              <a:rPr sz="1100" i="1" spc="-50" dirty="0">
                <a:latin typeface="Trebuchet MS"/>
                <a:cs typeface="Trebuchet MS"/>
              </a:rPr>
              <a:t>Dynamic </a:t>
            </a:r>
            <a:r>
              <a:rPr sz="1100" i="1" spc="-45" dirty="0">
                <a:latin typeface="Trebuchet MS"/>
                <a:cs typeface="Trebuchet MS"/>
              </a:rPr>
              <a:t>Range</a:t>
            </a:r>
            <a:r>
              <a:rPr sz="1100" spc="-45" dirty="0">
                <a:latin typeface="Trebuchet MS"/>
                <a:cs typeface="Trebuchet MS"/>
              </a:rPr>
              <a:t>) </a:t>
            </a:r>
            <a:r>
              <a:rPr sz="1100" spc="-60" dirty="0">
                <a:latin typeface="Trebuchet MS"/>
                <a:cs typeface="Trebuchet MS"/>
              </a:rPr>
              <a:t>дает </a:t>
            </a:r>
            <a:r>
              <a:rPr sz="1100" spc="-50" dirty="0">
                <a:latin typeface="Trebuchet MS"/>
                <a:cs typeface="Trebuchet MS"/>
              </a:rPr>
              <a:t>более </a:t>
            </a:r>
            <a:r>
              <a:rPr sz="1100" spc="-55" dirty="0">
                <a:latin typeface="Trebuchet MS"/>
                <a:cs typeface="Trebuchet MS"/>
              </a:rPr>
              <a:t>высокий </a:t>
            </a:r>
            <a:r>
              <a:rPr sz="1100" spc="-45" dirty="0">
                <a:latin typeface="Trebuchet MS"/>
                <a:cs typeface="Trebuchet MS"/>
              </a:rPr>
              <a:t>уровень </a:t>
            </a:r>
            <a:r>
              <a:rPr sz="1100" spc="-55" dirty="0">
                <a:latin typeface="Trebuchet MS"/>
                <a:cs typeface="Trebuchet MS"/>
              </a:rPr>
              <a:t>контраста между </a:t>
            </a:r>
            <a:r>
              <a:rPr sz="1100" spc="-60" dirty="0">
                <a:latin typeface="Trebuchet MS"/>
                <a:cs typeface="Trebuchet MS"/>
              </a:rPr>
              <a:t>светлыми </a:t>
            </a:r>
            <a:r>
              <a:rPr sz="1100" spc="-45" dirty="0">
                <a:latin typeface="Trebuchet MS"/>
                <a:cs typeface="Trebuchet MS"/>
              </a:rPr>
              <a:t>и </a:t>
            </a:r>
            <a:r>
              <a:rPr sz="1100" spc="-50" dirty="0">
                <a:latin typeface="Trebuchet MS"/>
                <a:cs typeface="Trebuchet MS"/>
              </a:rPr>
              <a:t>темными </a:t>
            </a:r>
            <a:r>
              <a:rPr sz="1100" spc="-65" dirty="0">
                <a:latin typeface="Trebuchet MS"/>
                <a:cs typeface="Trebuchet MS"/>
              </a:rPr>
              <a:t>участками  </a:t>
            </a:r>
            <a:r>
              <a:rPr sz="1100" spc="-50" dirty="0">
                <a:latin typeface="Trebuchet MS"/>
                <a:cs typeface="Trebuchet MS"/>
              </a:rPr>
              <a:t>изображения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на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70" dirty="0">
                <a:latin typeface="Trebuchet MS"/>
                <a:cs typeface="Trebuchet MS"/>
              </a:rPr>
              <a:t>экране,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расширенный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динамический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диапазон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позволяет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максимально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точно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приблизить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созданное  </a:t>
            </a:r>
            <a:r>
              <a:rPr sz="1100" spc="-50" dirty="0">
                <a:latin typeface="Trebuchet MS"/>
                <a:cs typeface="Trebuchet MS"/>
              </a:rPr>
              <a:t>изображение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75" dirty="0">
                <a:latin typeface="Trebuchet MS"/>
                <a:cs typeface="Trebuchet MS"/>
              </a:rPr>
              <a:t>к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тому,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что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мы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видим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в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действительности.</a:t>
            </a:r>
            <a:endParaRPr sz="1100">
              <a:latin typeface="Trebuchet MS"/>
              <a:cs typeface="Trebuchet MS"/>
            </a:endParaRPr>
          </a:p>
          <a:p>
            <a:pPr marL="12700">
              <a:lnSpc>
                <a:spcPts val="1100"/>
              </a:lnSpc>
            </a:pPr>
            <a:r>
              <a:rPr sz="1100" spc="-45" dirty="0">
                <a:latin typeface="Trebuchet MS"/>
                <a:cs typeface="Trebuchet MS"/>
              </a:rPr>
              <a:t>Формат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HFR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(</a:t>
            </a:r>
            <a:r>
              <a:rPr sz="1100" i="1" spc="-50" dirty="0">
                <a:latin typeface="Trebuchet MS"/>
                <a:cs typeface="Trebuchet MS"/>
              </a:rPr>
              <a:t>High</a:t>
            </a:r>
            <a:r>
              <a:rPr sz="1100" i="1" spc="-95" dirty="0">
                <a:latin typeface="Trebuchet MS"/>
                <a:cs typeface="Trebuchet MS"/>
              </a:rPr>
              <a:t> </a:t>
            </a:r>
            <a:r>
              <a:rPr sz="1100" i="1" spc="-60" dirty="0">
                <a:latin typeface="Trebuchet MS"/>
                <a:cs typeface="Trebuchet MS"/>
              </a:rPr>
              <a:t>Frame</a:t>
            </a:r>
            <a:r>
              <a:rPr sz="1100" i="1" spc="-85" dirty="0">
                <a:latin typeface="Trebuchet MS"/>
                <a:cs typeface="Trebuchet MS"/>
              </a:rPr>
              <a:t> </a:t>
            </a:r>
            <a:r>
              <a:rPr sz="1100" i="1" spc="-80" dirty="0">
                <a:latin typeface="Trebuchet MS"/>
                <a:cs typeface="Trebuchet MS"/>
              </a:rPr>
              <a:t>Rate</a:t>
            </a:r>
            <a:r>
              <a:rPr sz="1100" spc="-80" dirty="0">
                <a:latin typeface="Trebuchet MS"/>
                <a:cs typeface="Trebuchet MS"/>
              </a:rPr>
              <a:t>,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высокая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частота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кадров)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придает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изображению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кристальную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70" dirty="0">
                <a:latin typeface="Trebuchet MS"/>
                <a:cs typeface="Trebuchet MS"/>
              </a:rPr>
              <a:t>четкость</a:t>
            </a:r>
            <a:r>
              <a:rPr sz="1100" spc="-114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реалистичную</a:t>
            </a:r>
            <a:endParaRPr sz="1100">
              <a:latin typeface="Trebuchet MS"/>
              <a:cs typeface="Trebuchet MS"/>
            </a:endParaRPr>
          </a:p>
          <a:p>
            <a:pPr marL="12700" marR="177165">
              <a:lnSpc>
                <a:spcPts val="1190"/>
              </a:lnSpc>
              <a:spcBef>
                <a:spcPts val="85"/>
              </a:spcBef>
            </a:pPr>
            <a:r>
              <a:rPr sz="1100" spc="-55" dirty="0">
                <a:latin typeface="Trebuchet MS"/>
                <a:cs typeface="Trebuchet MS"/>
              </a:rPr>
              <a:t>плавность</a:t>
            </a:r>
            <a:r>
              <a:rPr sz="1100" spc="-114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движений.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120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кадров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в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секунду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максимально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приближено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75" dirty="0">
                <a:latin typeface="Trebuchet MS"/>
                <a:cs typeface="Trebuchet MS"/>
              </a:rPr>
              <a:t>к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тому,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70" dirty="0">
                <a:latin typeface="Trebuchet MS"/>
                <a:cs typeface="Trebuchet MS"/>
              </a:rPr>
              <a:t>как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человеческий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70" dirty="0">
                <a:latin typeface="Trebuchet MS"/>
                <a:cs typeface="Trebuchet MS"/>
              </a:rPr>
              <a:t>глаз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воспринимает  окружающий </a:t>
            </a:r>
            <a:r>
              <a:rPr sz="1100" spc="-65" dirty="0">
                <a:latin typeface="Trebuchet MS"/>
                <a:cs typeface="Trebuchet MS"/>
              </a:rPr>
              <a:t>мир. </a:t>
            </a:r>
            <a:r>
              <a:rPr sz="1100" spc="-60" dirty="0">
                <a:latin typeface="Trebuchet MS"/>
                <a:cs typeface="Trebuchet MS"/>
              </a:rPr>
              <a:t>Зрительная </a:t>
            </a:r>
            <a:r>
              <a:rPr sz="1100" spc="-65" dirty="0">
                <a:latin typeface="Trebuchet MS"/>
                <a:cs typeface="Trebuchet MS"/>
              </a:rPr>
              <a:t>система </a:t>
            </a:r>
            <a:r>
              <a:rPr sz="1100" spc="-60" dirty="0">
                <a:latin typeface="Trebuchet MS"/>
                <a:cs typeface="Trebuchet MS"/>
              </a:rPr>
              <a:t>человека </a:t>
            </a:r>
            <a:r>
              <a:rPr sz="1100" spc="-50" dirty="0">
                <a:latin typeface="Trebuchet MS"/>
                <a:cs typeface="Trebuchet MS"/>
              </a:rPr>
              <a:t>меньше </a:t>
            </a:r>
            <a:r>
              <a:rPr sz="1100" spc="-70" dirty="0">
                <a:latin typeface="Trebuchet MS"/>
                <a:cs typeface="Trebuchet MS"/>
              </a:rPr>
              <a:t>напрягается, </a:t>
            </a:r>
            <a:r>
              <a:rPr sz="1100" spc="-55" dirty="0">
                <a:latin typeface="Trebuchet MS"/>
                <a:cs typeface="Trebuchet MS"/>
              </a:rPr>
              <a:t>происходящее </a:t>
            </a:r>
            <a:r>
              <a:rPr sz="1100" spc="-40" dirty="0">
                <a:latin typeface="Trebuchet MS"/>
                <a:cs typeface="Trebuchet MS"/>
              </a:rPr>
              <a:t>на </a:t>
            </a:r>
            <a:r>
              <a:rPr sz="1100" spc="-55" dirty="0">
                <a:latin typeface="Trebuchet MS"/>
                <a:cs typeface="Trebuchet MS"/>
              </a:rPr>
              <a:t>экране </a:t>
            </a:r>
            <a:r>
              <a:rPr sz="1100" spc="-65" dirty="0">
                <a:latin typeface="Trebuchet MS"/>
                <a:cs typeface="Trebuchet MS"/>
              </a:rPr>
              <a:t>выглядит  </a:t>
            </a:r>
            <a:r>
              <a:rPr sz="1100" spc="-50" dirty="0">
                <a:latin typeface="Trebuchet MS"/>
                <a:cs typeface="Trebuchet MS"/>
              </a:rPr>
              <a:t>максимально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реалистично.</a:t>
            </a: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Trebuchet MS"/>
              <a:cs typeface="Trebuchet MS"/>
            </a:endParaRPr>
          </a:p>
          <a:p>
            <a:pPr marL="12700" marR="123825">
              <a:lnSpc>
                <a:spcPts val="1190"/>
              </a:lnSpc>
            </a:pPr>
            <a:r>
              <a:rPr sz="1100" spc="-65" dirty="0">
                <a:latin typeface="Trebuchet MS"/>
                <a:cs typeface="Trebuchet MS"/>
              </a:rPr>
              <a:t>Лазерно-фосфорный </a:t>
            </a:r>
            <a:r>
              <a:rPr sz="1100" spc="-60" dirty="0">
                <a:latin typeface="Trebuchet MS"/>
                <a:cs typeface="Trebuchet MS"/>
              </a:rPr>
              <a:t>источник </a:t>
            </a:r>
            <a:r>
              <a:rPr sz="1100" spc="-65" dirty="0">
                <a:latin typeface="Trebuchet MS"/>
                <a:cs typeface="Trebuchet MS"/>
              </a:rPr>
              <a:t>света </a:t>
            </a:r>
            <a:r>
              <a:rPr sz="1100" spc="-45" dirty="0">
                <a:latin typeface="Trebuchet MS"/>
                <a:cs typeface="Trebuchet MS"/>
              </a:rPr>
              <a:t>не </a:t>
            </a:r>
            <a:r>
              <a:rPr sz="1100" spc="-60" dirty="0">
                <a:latin typeface="Trebuchet MS"/>
                <a:cs typeface="Trebuchet MS"/>
              </a:rPr>
              <a:t>требует </a:t>
            </a:r>
            <a:r>
              <a:rPr sz="1100" spc="-45" dirty="0">
                <a:latin typeface="Trebuchet MS"/>
                <a:cs typeface="Trebuchet MS"/>
              </a:rPr>
              <a:t>замены </a:t>
            </a:r>
            <a:r>
              <a:rPr sz="1100" spc="-50" dirty="0">
                <a:latin typeface="Trebuchet MS"/>
                <a:cs typeface="Trebuchet MS"/>
              </a:rPr>
              <a:t>лампы </a:t>
            </a:r>
            <a:r>
              <a:rPr sz="1100" spc="-45" dirty="0">
                <a:latin typeface="Trebuchet MS"/>
                <a:cs typeface="Trebuchet MS"/>
              </a:rPr>
              <a:t>и </a:t>
            </a:r>
            <a:r>
              <a:rPr sz="1100" spc="-55" dirty="0">
                <a:latin typeface="Trebuchet MS"/>
                <a:cs typeface="Trebuchet MS"/>
              </a:rPr>
              <a:t>обеспечивает высочайшее </a:t>
            </a:r>
            <a:r>
              <a:rPr sz="1100" spc="-65" dirty="0">
                <a:latin typeface="Trebuchet MS"/>
                <a:cs typeface="Trebuchet MS"/>
              </a:rPr>
              <a:t>качество </a:t>
            </a:r>
            <a:r>
              <a:rPr sz="1100" spc="-50" dirty="0">
                <a:latin typeface="Trebuchet MS"/>
                <a:cs typeface="Trebuchet MS"/>
              </a:rPr>
              <a:t>изображения  </a:t>
            </a:r>
            <a:r>
              <a:rPr sz="1100" spc="-45" dirty="0">
                <a:latin typeface="Trebuchet MS"/>
                <a:cs typeface="Trebuchet MS"/>
              </a:rPr>
              <a:t>при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неизменной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70" dirty="0">
                <a:latin typeface="Trebuchet MS"/>
                <a:cs typeface="Trebuchet MS"/>
              </a:rPr>
              <a:t>яркости,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глубине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контрастности</a:t>
            </a:r>
            <a:r>
              <a:rPr sz="1100" spc="-114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точности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цветопередачи.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80059" y="536448"/>
            <a:ext cx="3679190" cy="5826760"/>
            <a:chOff x="480059" y="536448"/>
            <a:chExt cx="3679190" cy="5826760"/>
          </a:xfrm>
        </p:grpSpPr>
        <p:sp>
          <p:nvSpPr>
            <p:cNvPr id="14" name="object 14"/>
            <p:cNvSpPr/>
            <p:nvPr/>
          </p:nvSpPr>
          <p:spPr>
            <a:xfrm>
              <a:off x="3733800" y="5937504"/>
              <a:ext cx="425196" cy="4251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156204" y="5937504"/>
              <a:ext cx="425195" cy="42519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80059" y="536448"/>
              <a:ext cx="888504" cy="89153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05967" y="562356"/>
              <a:ext cx="786384" cy="78943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293643" y="5942125"/>
              <a:ext cx="583644" cy="41595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9367519" y="237820"/>
            <a:ext cx="1028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6</a:t>
            </a:r>
            <a:endParaRPr sz="12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3641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367788" y="751459"/>
            <a:ext cx="7068184" cy="265747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7305" marR="4648835">
              <a:lnSpc>
                <a:spcPts val="1300"/>
              </a:lnSpc>
              <a:spcBef>
                <a:spcPts val="260"/>
              </a:spcBef>
            </a:pPr>
            <a:r>
              <a:rPr sz="1200" spc="-60" dirty="0">
                <a:latin typeface="Trebuchet MS"/>
                <a:cs typeface="Trebuchet MS"/>
              </a:rPr>
              <a:t>Беспиксельное </a:t>
            </a:r>
            <a:r>
              <a:rPr sz="1200" spc="-55" dirty="0">
                <a:latin typeface="Trebuchet MS"/>
                <a:cs typeface="Trebuchet MS"/>
              </a:rPr>
              <a:t>изображение </a:t>
            </a:r>
            <a:r>
              <a:rPr sz="1200" spc="-45" dirty="0">
                <a:latin typeface="Trebuchet MS"/>
                <a:cs typeface="Trebuchet MS"/>
              </a:rPr>
              <a:t>на  большом </a:t>
            </a:r>
            <a:r>
              <a:rPr sz="1200" spc="-50" dirty="0">
                <a:latin typeface="Trebuchet MS"/>
                <a:cs typeface="Trebuchet MS"/>
              </a:rPr>
              <a:t>Интерполяционном</a:t>
            </a:r>
            <a:r>
              <a:rPr sz="1200" spc="-150" dirty="0">
                <a:latin typeface="Trebuchet MS"/>
                <a:cs typeface="Trebuchet MS"/>
              </a:rPr>
              <a:t> </a:t>
            </a:r>
            <a:r>
              <a:rPr sz="1200" spc="-60" dirty="0">
                <a:latin typeface="Trebuchet MS"/>
                <a:cs typeface="Trebuchet MS"/>
              </a:rPr>
              <a:t>экране</a:t>
            </a:r>
            <a:endParaRPr sz="12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2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725"/>
              </a:spcBef>
            </a:pPr>
            <a:r>
              <a:rPr sz="1100" spc="-45" dirty="0">
                <a:latin typeface="Trebuchet MS"/>
                <a:cs typeface="Trebuchet MS"/>
              </a:rPr>
              <a:t>Интерполяционный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экран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повышает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качество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отображения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до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уровня,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практически</a:t>
            </a:r>
            <a:r>
              <a:rPr sz="1100" spc="-12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стирающего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границу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между</a:t>
            </a:r>
            <a:endParaRPr sz="1100" dirty="0">
              <a:latin typeface="Trebuchet MS"/>
              <a:cs typeface="Trebuchet MS"/>
            </a:endParaRPr>
          </a:p>
          <a:p>
            <a:pPr marL="12700" marR="92075">
              <a:lnSpc>
                <a:spcPct val="100000"/>
              </a:lnSpc>
            </a:pPr>
            <a:r>
              <a:rPr sz="1100" spc="-55" dirty="0">
                <a:latin typeface="Trebuchet MS"/>
                <a:cs typeface="Trebuchet MS"/>
              </a:rPr>
              <a:t>реальностью </a:t>
            </a:r>
            <a:r>
              <a:rPr sz="1100" spc="-45" dirty="0">
                <a:latin typeface="Trebuchet MS"/>
                <a:cs typeface="Trebuchet MS"/>
              </a:rPr>
              <a:t>и изображением </a:t>
            </a:r>
            <a:r>
              <a:rPr sz="1100" spc="-40" dirty="0">
                <a:latin typeface="Trebuchet MS"/>
                <a:cs typeface="Trebuchet MS"/>
              </a:rPr>
              <a:t>на </a:t>
            </a:r>
            <a:r>
              <a:rPr sz="1100" spc="-70" dirty="0">
                <a:latin typeface="Trebuchet MS"/>
                <a:cs typeface="Trebuchet MS"/>
              </a:rPr>
              <a:t>экране. </a:t>
            </a:r>
            <a:r>
              <a:rPr sz="1100" spc="-50" dirty="0">
                <a:latin typeface="Trebuchet MS"/>
                <a:cs typeface="Trebuchet MS"/>
              </a:rPr>
              <a:t>Использование </a:t>
            </a:r>
            <a:r>
              <a:rPr sz="1100" spc="-35" dirty="0">
                <a:latin typeface="Trebuchet MS"/>
                <a:cs typeface="Trebuchet MS"/>
              </a:rPr>
              <a:t>инновационной </a:t>
            </a:r>
            <a:r>
              <a:rPr sz="1100" spc="-60" dirty="0">
                <a:latin typeface="Trebuchet MS"/>
                <a:cs typeface="Trebuchet MS"/>
              </a:rPr>
              <a:t>технологии оптической </a:t>
            </a:r>
            <a:r>
              <a:rPr sz="1100" spc="-50" dirty="0">
                <a:latin typeface="Trebuchet MS"/>
                <a:cs typeface="Trebuchet MS"/>
              </a:rPr>
              <a:t>интерполяции  </a:t>
            </a:r>
            <a:r>
              <a:rPr sz="1100" spc="-55" dirty="0">
                <a:latin typeface="Trebuchet MS"/>
                <a:cs typeface="Trebuchet MS"/>
              </a:rPr>
              <a:t>позволяет </a:t>
            </a:r>
            <a:r>
              <a:rPr sz="1100" spc="-60" dirty="0">
                <a:latin typeface="Trebuchet MS"/>
                <a:cs typeface="Trebuchet MS"/>
              </a:rPr>
              <a:t>получить </a:t>
            </a:r>
            <a:r>
              <a:rPr sz="1100" spc="-55" dirty="0">
                <a:latin typeface="Trebuchet MS"/>
                <a:cs typeface="Trebuchet MS"/>
              </a:rPr>
              <a:t>высококонтрастное </a:t>
            </a:r>
            <a:r>
              <a:rPr sz="1100" spc="-50" dirty="0">
                <a:latin typeface="Trebuchet MS"/>
                <a:cs typeface="Trebuchet MS"/>
              </a:rPr>
              <a:t>насыщенное </a:t>
            </a:r>
            <a:r>
              <a:rPr sz="1100" spc="-55" dirty="0">
                <a:latin typeface="Trebuchet MS"/>
                <a:cs typeface="Trebuchet MS"/>
              </a:rPr>
              <a:t>изображение, превосходящее </a:t>
            </a:r>
            <a:r>
              <a:rPr sz="1100" spc="-30" dirty="0">
                <a:latin typeface="Trebuchet MS"/>
                <a:cs typeface="Trebuchet MS"/>
              </a:rPr>
              <a:t>по </a:t>
            </a:r>
            <a:r>
              <a:rPr sz="1100" spc="-60" dirty="0">
                <a:latin typeface="Trebuchet MS"/>
                <a:cs typeface="Trebuchet MS"/>
              </a:rPr>
              <a:t>реалистичности </a:t>
            </a:r>
            <a:r>
              <a:rPr sz="1100" spc="-50" dirty="0">
                <a:latin typeface="Trebuchet MS"/>
                <a:cs typeface="Trebuchet MS"/>
              </a:rPr>
              <a:t>изображение  в </a:t>
            </a:r>
            <a:r>
              <a:rPr sz="1100" spc="-70" dirty="0">
                <a:latin typeface="Trebuchet MS"/>
                <a:cs typeface="Trebuchet MS"/>
              </a:rPr>
              <a:t>лучших </a:t>
            </a:r>
            <a:r>
              <a:rPr sz="1100" spc="-60" dirty="0">
                <a:latin typeface="Trebuchet MS"/>
                <a:cs typeface="Trebuchet MS"/>
              </a:rPr>
              <a:t>кинотеатрах </a:t>
            </a:r>
            <a:r>
              <a:rPr sz="1100" spc="-45" dirty="0">
                <a:latin typeface="Trebuchet MS"/>
                <a:cs typeface="Trebuchet MS"/>
              </a:rPr>
              <a:t>и </a:t>
            </a:r>
            <a:r>
              <a:rPr sz="1100" spc="-65" dirty="0">
                <a:latin typeface="Trebuchet MS"/>
                <a:cs typeface="Trebuchet MS"/>
              </a:rPr>
              <a:t>киностудиях. </a:t>
            </a:r>
            <a:r>
              <a:rPr sz="1100" spc="-55" dirty="0">
                <a:latin typeface="Trebuchet MS"/>
                <a:cs typeface="Trebuchet MS"/>
              </a:rPr>
              <a:t>Идеальная </a:t>
            </a:r>
            <a:r>
              <a:rPr sz="1100" spc="-60" dirty="0">
                <a:latin typeface="Trebuchet MS"/>
                <a:cs typeface="Trebuchet MS"/>
              </a:rPr>
              <a:t>цветопередача, глубокий </a:t>
            </a:r>
            <a:r>
              <a:rPr sz="1100" spc="-55" dirty="0">
                <a:latin typeface="Trebuchet MS"/>
                <a:cs typeface="Trebuchet MS"/>
              </a:rPr>
              <a:t>черный цвет </a:t>
            </a:r>
            <a:r>
              <a:rPr sz="1100" spc="-45" dirty="0">
                <a:latin typeface="Trebuchet MS"/>
                <a:cs typeface="Trebuchet MS"/>
              </a:rPr>
              <a:t>и </a:t>
            </a:r>
            <a:r>
              <a:rPr sz="1100" spc="-50" dirty="0">
                <a:latin typeface="Trebuchet MS"/>
                <a:cs typeface="Trebuchet MS"/>
              </a:rPr>
              <a:t>широкий </a:t>
            </a:r>
            <a:r>
              <a:rPr sz="1100" spc="-40" dirty="0">
                <a:latin typeface="Trebuchet MS"/>
                <a:cs typeface="Trebuchet MS"/>
              </a:rPr>
              <a:t>диапазон </a:t>
            </a:r>
            <a:r>
              <a:rPr sz="1100" spc="-60" dirty="0">
                <a:latin typeface="Trebuchet MS"/>
                <a:cs typeface="Trebuchet MS"/>
              </a:rPr>
              <a:t>яркости  </a:t>
            </a:r>
            <a:r>
              <a:rPr sz="1100" spc="-65" dirty="0">
                <a:latin typeface="Trebuchet MS"/>
                <a:cs typeface="Trebuchet MS"/>
              </a:rPr>
              <a:t>достигается </a:t>
            </a:r>
            <a:r>
              <a:rPr sz="1100" spc="-45" dirty="0">
                <a:latin typeface="Trebuchet MS"/>
                <a:cs typeface="Trebuchet MS"/>
              </a:rPr>
              <a:t>за </a:t>
            </a:r>
            <a:r>
              <a:rPr sz="1100" spc="-80" dirty="0">
                <a:latin typeface="Trebuchet MS"/>
                <a:cs typeface="Trebuchet MS"/>
              </a:rPr>
              <a:t>счет </a:t>
            </a:r>
            <a:r>
              <a:rPr sz="1100" spc="-50" dirty="0">
                <a:latin typeface="Trebuchet MS"/>
                <a:cs typeface="Trebuchet MS"/>
              </a:rPr>
              <a:t>применения </a:t>
            </a:r>
            <a:r>
              <a:rPr sz="1100" spc="-40" dirty="0">
                <a:latin typeface="Trebuchet MS"/>
                <a:cs typeface="Trebuchet MS"/>
              </a:rPr>
              <a:t>революционной </a:t>
            </a:r>
            <a:r>
              <a:rPr sz="1100" spc="-60" dirty="0">
                <a:latin typeface="Trebuchet MS"/>
                <a:cs typeface="Trebuchet MS"/>
              </a:rPr>
              <a:t>технологии </a:t>
            </a:r>
            <a:r>
              <a:rPr sz="1100" spc="-55" dirty="0">
                <a:latin typeface="Trebuchet MS"/>
                <a:cs typeface="Trebuchet MS"/>
              </a:rPr>
              <a:t>переизлучающей </a:t>
            </a:r>
            <a:r>
              <a:rPr sz="1100" spc="-50" dirty="0">
                <a:latin typeface="Trebuchet MS"/>
                <a:cs typeface="Trebuchet MS"/>
              </a:rPr>
              <a:t>люминофорной </a:t>
            </a:r>
            <a:r>
              <a:rPr sz="1100" spc="-65" dirty="0">
                <a:latin typeface="Trebuchet MS"/>
                <a:cs typeface="Trebuchet MS"/>
              </a:rPr>
              <a:t>структуры </a:t>
            </a:r>
            <a:r>
              <a:rPr sz="1100" spc="-55" dirty="0">
                <a:latin typeface="Trebuchet MS"/>
                <a:cs typeface="Trebuchet MS"/>
              </a:rPr>
              <a:t>черного  </a:t>
            </a:r>
            <a:r>
              <a:rPr sz="1100" spc="-50" dirty="0">
                <a:latin typeface="Trebuchet MS"/>
                <a:cs typeface="Trebuchet MS"/>
              </a:rPr>
              <a:t>экранного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полотна.</a:t>
            </a:r>
            <a:endParaRPr sz="11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00" dirty="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1100" spc="-35" dirty="0">
                <a:latin typeface="Trebuchet MS"/>
                <a:cs typeface="Trebuchet MS"/>
              </a:rPr>
              <a:t>В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отличие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от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традиционных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экранов,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70" dirty="0">
                <a:latin typeface="Trebuchet MS"/>
                <a:cs typeface="Trebuchet MS"/>
              </a:rPr>
              <a:t>где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изображение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70" dirty="0">
                <a:latin typeface="Trebuchet MS"/>
                <a:cs typeface="Trebuchet MS"/>
              </a:rPr>
              <a:t>формируется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за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80" dirty="0">
                <a:latin typeface="Trebuchet MS"/>
                <a:cs typeface="Trebuchet MS"/>
              </a:rPr>
              <a:t>счет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отражения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световых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лучей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от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поверхности,  </a:t>
            </a:r>
            <a:r>
              <a:rPr sz="1100" spc="-50" dirty="0">
                <a:latin typeface="Trebuchet MS"/>
                <a:cs typeface="Trebuchet MS"/>
              </a:rPr>
              <a:t>в </a:t>
            </a:r>
            <a:r>
              <a:rPr sz="1100" spc="-40" dirty="0">
                <a:latin typeface="Trebuchet MS"/>
                <a:cs typeface="Trebuchet MS"/>
              </a:rPr>
              <a:t>Интерполяционном </a:t>
            </a:r>
            <a:r>
              <a:rPr sz="1100" spc="-55" dirty="0">
                <a:latin typeface="Trebuchet MS"/>
                <a:cs typeface="Trebuchet MS"/>
              </a:rPr>
              <a:t>экране </a:t>
            </a:r>
            <a:r>
              <a:rPr sz="1100" spc="-65" dirty="0">
                <a:latin typeface="Trebuchet MS"/>
                <a:cs typeface="Trebuchet MS"/>
              </a:rPr>
              <a:t>свечение </a:t>
            </a:r>
            <a:r>
              <a:rPr sz="1100" spc="-70" dirty="0">
                <a:latin typeface="Trebuchet MS"/>
                <a:cs typeface="Trebuchet MS"/>
              </a:rPr>
              <a:t>формируется </a:t>
            </a:r>
            <a:r>
              <a:rPr sz="1100" spc="-50" dirty="0">
                <a:latin typeface="Trebuchet MS"/>
                <a:cs typeface="Trebuchet MS"/>
              </a:rPr>
              <a:t>в прозрачных </a:t>
            </a:r>
            <a:r>
              <a:rPr sz="1100" spc="-55" dirty="0">
                <a:latin typeface="Trebuchet MS"/>
                <a:cs typeface="Trebuchet MS"/>
              </a:rPr>
              <a:t>внутренних </a:t>
            </a:r>
            <a:r>
              <a:rPr sz="1100" spc="-80" dirty="0">
                <a:latin typeface="Trebuchet MS"/>
                <a:cs typeface="Trebuchet MS"/>
              </a:rPr>
              <a:t>слоях, </a:t>
            </a:r>
            <a:r>
              <a:rPr sz="1100" spc="-55" dirty="0">
                <a:latin typeface="Trebuchet MS"/>
                <a:cs typeface="Trebuchet MS"/>
              </a:rPr>
              <a:t>расположенных </a:t>
            </a:r>
            <a:r>
              <a:rPr sz="1100" spc="-50" dirty="0">
                <a:latin typeface="Trebuchet MS"/>
                <a:cs typeface="Trebuchet MS"/>
              </a:rPr>
              <a:t>в </a:t>
            </a:r>
            <a:r>
              <a:rPr sz="1100" spc="-60" dirty="0">
                <a:latin typeface="Trebuchet MS"/>
                <a:cs typeface="Trebuchet MS"/>
              </a:rPr>
              <a:t>глубине  </a:t>
            </a:r>
            <a:r>
              <a:rPr sz="1100" spc="-45" dirty="0">
                <a:latin typeface="Trebuchet MS"/>
                <a:cs typeface="Trebuchet MS"/>
              </a:rPr>
              <a:t>объемного </a:t>
            </a:r>
            <a:r>
              <a:rPr sz="1100" spc="-55" dirty="0">
                <a:latin typeface="Trebuchet MS"/>
                <a:cs typeface="Trebuchet MS"/>
              </a:rPr>
              <a:t>полотна. Переизлучение </a:t>
            </a:r>
            <a:r>
              <a:rPr sz="1100" spc="-60" dirty="0">
                <a:latin typeface="Trebuchet MS"/>
                <a:cs typeface="Trebuchet MS"/>
              </a:rPr>
              <a:t>люминофорных слоев </a:t>
            </a:r>
            <a:r>
              <a:rPr sz="1100" spc="-50" dirty="0">
                <a:latin typeface="Trebuchet MS"/>
                <a:cs typeface="Trebuchet MS"/>
              </a:rPr>
              <a:t>в </a:t>
            </a:r>
            <a:r>
              <a:rPr sz="1100" spc="-45" dirty="0">
                <a:latin typeface="Trebuchet MS"/>
                <a:cs typeface="Trebuchet MS"/>
              </a:rPr>
              <a:t>объемной </a:t>
            </a:r>
            <a:r>
              <a:rPr sz="1100" spc="-65" dirty="0">
                <a:latin typeface="Trebuchet MS"/>
                <a:cs typeface="Trebuchet MS"/>
              </a:rPr>
              <a:t>структуре </a:t>
            </a:r>
            <a:r>
              <a:rPr sz="1100" spc="-45" dirty="0">
                <a:latin typeface="Trebuchet MS"/>
                <a:cs typeface="Trebuchet MS"/>
              </a:rPr>
              <a:t>полотна </a:t>
            </a:r>
            <a:r>
              <a:rPr sz="1100" spc="-55" dirty="0">
                <a:latin typeface="Trebuchet MS"/>
                <a:cs typeface="Trebuchet MS"/>
              </a:rPr>
              <a:t>выполняет алгоритм  </a:t>
            </a:r>
            <a:r>
              <a:rPr sz="1100" spc="-60" dirty="0">
                <a:latin typeface="Trebuchet MS"/>
                <a:cs typeface="Trebuchet MS"/>
              </a:rPr>
              <a:t>оптической </a:t>
            </a:r>
            <a:r>
              <a:rPr sz="1100" spc="-55" dirty="0">
                <a:latin typeface="Trebuchet MS"/>
                <a:cs typeface="Trebuchet MS"/>
              </a:rPr>
              <a:t>интерполяции, восстанавливающий </a:t>
            </a:r>
            <a:r>
              <a:rPr sz="1100" spc="-40" dirty="0">
                <a:latin typeface="Trebuchet MS"/>
                <a:cs typeface="Trebuchet MS"/>
              </a:rPr>
              <a:t>природную </a:t>
            </a:r>
            <a:r>
              <a:rPr sz="1100" spc="-55" dirty="0">
                <a:latin typeface="Trebuchet MS"/>
                <a:cs typeface="Trebuchet MS"/>
              </a:rPr>
              <a:t>целостность отображаемых объектов посредством  </a:t>
            </a:r>
            <a:r>
              <a:rPr sz="1100" spc="-50" dirty="0">
                <a:latin typeface="Trebuchet MS"/>
                <a:cs typeface="Trebuchet MS"/>
              </a:rPr>
              <a:t>нивелирования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мозаичной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пиксельной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структуры</a:t>
            </a:r>
            <a:r>
              <a:rPr sz="1100" spc="-12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шумов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70" dirty="0">
                <a:latin typeface="Trebuchet MS"/>
                <a:cs typeface="Trebuchet MS"/>
              </a:rPr>
              <a:t>артефактов</a:t>
            </a:r>
            <a:r>
              <a:rPr sz="1100" spc="-13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цифровой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компрессии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75" dirty="0">
                <a:latin typeface="Trebuchet MS"/>
                <a:cs typeface="Trebuchet MS"/>
              </a:rPr>
              <a:t>сигнала.</a:t>
            </a:r>
            <a:endParaRPr sz="110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67788" y="151977"/>
            <a:ext cx="27952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65" dirty="0">
                <a:latin typeface="Verdana"/>
                <a:cs typeface="Verdana"/>
              </a:rPr>
              <a:t>ТЕХНОЛОГИЧЕСКИЕ</a:t>
            </a:r>
            <a:r>
              <a:rPr sz="1200" spc="-145" dirty="0">
                <a:latin typeface="Verdana"/>
                <a:cs typeface="Verdana"/>
              </a:rPr>
              <a:t> </a:t>
            </a:r>
            <a:r>
              <a:rPr sz="1200" spc="-35" dirty="0">
                <a:latin typeface="Verdana"/>
                <a:cs typeface="Verdana"/>
              </a:rPr>
              <a:t>ПРЕИМУЩЕСТВА</a:t>
            </a:r>
            <a:endParaRPr sz="1200" dirty="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034539" y="461746"/>
            <a:ext cx="7652384" cy="128270"/>
            <a:chOff x="2034539" y="461746"/>
            <a:chExt cx="7652384" cy="128270"/>
          </a:xfrm>
        </p:grpSpPr>
        <p:sp>
          <p:nvSpPr>
            <p:cNvPr id="9" name="object 9"/>
            <p:cNvSpPr/>
            <p:nvPr/>
          </p:nvSpPr>
          <p:spPr>
            <a:xfrm>
              <a:off x="2034539" y="461746"/>
              <a:ext cx="7652004" cy="12816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4549" y="500634"/>
              <a:ext cx="7538084" cy="0"/>
            </a:xfrm>
            <a:custGeom>
              <a:avLst/>
              <a:gdLst/>
              <a:ahLst/>
              <a:cxnLst/>
              <a:rect l="l" t="t" r="r" b="b"/>
              <a:pathLst>
                <a:path w="7538084">
                  <a:moveTo>
                    <a:pt x="0" y="0"/>
                  </a:moveTo>
                  <a:lnTo>
                    <a:pt x="7537831" y="0"/>
                  </a:lnTo>
                </a:path>
              </a:pathLst>
            </a:custGeom>
            <a:ln w="25908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188719" y="3611914"/>
            <a:ext cx="4246245" cy="3246120"/>
            <a:chOff x="1188719" y="3611914"/>
            <a:chExt cx="4246245" cy="3246120"/>
          </a:xfrm>
        </p:grpSpPr>
        <p:sp>
          <p:nvSpPr>
            <p:cNvPr id="12" name="object 12"/>
            <p:cNvSpPr/>
            <p:nvPr/>
          </p:nvSpPr>
          <p:spPr>
            <a:xfrm>
              <a:off x="1188719" y="3611914"/>
              <a:ext cx="4245990" cy="324608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83791" y="3806952"/>
              <a:ext cx="3675888" cy="275691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5798658" y="3648386"/>
            <a:ext cx="4042410" cy="3209925"/>
            <a:chOff x="5798658" y="3648386"/>
            <a:chExt cx="4042410" cy="3209925"/>
          </a:xfrm>
        </p:grpSpPr>
        <p:sp>
          <p:nvSpPr>
            <p:cNvPr id="15" name="object 15"/>
            <p:cNvSpPr/>
            <p:nvPr/>
          </p:nvSpPr>
          <p:spPr>
            <a:xfrm>
              <a:off x="5798658" y="3648386"/>
              <a:ext cx="4041971" cy="320961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957315" y="3806951"/>
              <a:ext cx="3544824" cy="27569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6120765" y="4143882"/>
            <a:ext cx="12992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latin typeface="Carlito"/>
                <a:cs typeface="Carlito"/>
              </a:rPr>
              <a:t>Интерполяционный</a:t>
            </a:r>
            <a:r>
              <a:rPr sz="900" spc="-55" dirty="0">
                <a:latin typeface="Carlito"/>
                <a:cs typeface="Carlito"/>
              </a:rPr>
              <a:t> </a:t>
            </a:r>
            <a:r>
              <a:rPr sz="900" spc="-5" dirty="0">
                <a:latin typeface="Carlito"/>
                <a:cs typeface="Carlito"/>
              </a:rPr>
              <a:t>экран</a:t>
            </a:r>
            <a:endParaRPr sz="900">
              <a:latin typeface="Carlito"/>
              <a:cs typeface="Carlit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20765" y="5370321"/>
            <a:ext cx="10934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latin typeface="Carlito"/>
                <a:cs typeface="Carlito"/>
              </a:rPr>
              <a:t>Традиционный</a:t>
            </a:r>
            <a:r>
              <a:rPr sz="900" spc="140" dirty="0">
                <a:latin typeface="Carlito"/>
                <a:cs typeface="Carlito"/>
              </a:rPr>
              <a:t> </a:t>
            </a:r>
            <a:r>
              <a:rPr sz="900" spc="-5" dirty="0">
                <a:latin typeface="Carlito"/>
                <a:cs typeface="Carlito"/>
              </a:rPr>
              <a:t>экран</a:t>
            </a:r>
            <a:endParaRPr sz="900">
              <a:latin typeface="Carlito"/>
              <a:cs typeface="Carlito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894588" y="460248"/>
            <a:ext cx="460375" cy="2025650"/>
            <a:chOff x="894588" y="460248"/>
            <a:chExt cx="460375" cy="2025650"/>
          </a:xfrm>
        </p:grpSpPr>
        <p:sp>
          <p:nvSpPr>
            <p:cNvPr id="20" name="object 20"/>
            <p:cNvSpPr/>
            <p:nvPr/>
          </p:nvSpPr>
          <p:spPr>
            <a:xfrm>
              <a:off x="894588" y="460248"/>
              <a:ext cx="460260" cy="20253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20496" y="486156"/>
              <a:ext cx="358140" cy="192328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37743" y="431291"/>
            <a:ext cx="463550" cy="2026920"/>
            <a:chOff x="237743" y="431291"/>
            <a:chExt cx="463550" cy="2026920"/>
          </a:xfrm>
        </p:grpSpPr>
        <p:sp>
          <p:nvSpPr>
            <p:cNvPr id="23" name="object 23"/>
            <p:cNvSpPr/>
            <p:nvPr/>
          </p:nvSpPr>
          <p:spPr>
            <a:xfrm>
              <a:off x="237743" y="431291"/>
              <a:ext cx="463283" cy="202691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52983" y="484631"/>
              <a:ext cx="361188" cy="192481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9367519" y="237820"/>
            <a:ext cx="1028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7</a:t>
            </a:r>
            <a:endParaRPr sz="12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3641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383027" y="752982"/>
            <a:ext cx="2502535" cy="34480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1190"/>
              </a:lnSpc>
              <a:spcBef>
                <a:spcPts val="250"/>
              </a:spcBef>
            </a:pPr>
            <a:r>
              <a:rPr sz="1100" spc="-55" dirty="0">
                <a:latin typeface="Trebuchet MS"/>
                <a:cs typeface="Trebuchet MS"/>
              </a:rPr>
              <a:t>Активная </a:t>
            </a:r>
            <a:r>
              <a:rPr sz="1100" spc="-65" dirty="0">
                <a:latin typeface="Trebuchet MS"/>
                <a:cs typeface="Trebuchet MS"/>
              </a:rPr>
              <a:t>система </a:t>
            </a:r>
            <a:r>
              <a:rPr sz="1100" spc="-15" dirty="0">
                <a:latin typeface="Trebuchet MS"/>
                <a:cs typeface="Trebuchet MS"/>
              </a:rPr>
              <a:t>3D</a:t>
            </a:r>
            <a:r>
              <a:rPr sz="1100" spc="-26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очков </a:t>
            </a:r>
            <a:r>
              <a:rPr sz="1100" spc="-80" dirty="0">
                <a:latin typeface="Trebuchet MS"/>
                <a:cs typeface="Trebuchet MS"/>
              </a:rPr>
              <a:t>с </a:t>
            </a:r>
            <a:r>
              <a:rPr sz="1100" spc="-55" dirty="0">
                <a:latin typeface="Trebuchet MS"/>
                <a:cs typeface="Trebuchet MS"/>
              </a:rPr>
              <a:t>улучшенным  </a:t>
            </a:r>
            <a:r>
              <a:rPr sz="1100" spc="-50" dirty="0">
                <a:latin typeface="Trebuchet MS"/>
                <a:cs typeface="Trebuchet MS"/>
              </a:rPr>
              <a:t>алгоритмом </a:t>
            </a:r>
            <a:r>
              <a:rPr sz="1100" spc="-55" dirty="0">
                <a:latin typeface="Trebuchet MS"/>
                <a:cs typeface="Trebuchet MS"/>
              </a:rPr>
              <a:t>управления</a:t>
            </a:r>
            <a:r>
              <a:rPr sz="1100" spc="-160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затвором</a:t>
            </a:r>
            <a:endParaRPr sz="1100" dirty="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836420" y="0"/>
            <a:ext cx="8069580" cy="6858000"/>
            <a:chOff x="1836420" y="0"/>
            <a:chExt cx="8069580" cy="6858000"/>
          </a:xfrm>
        </p:grpSpPr>
        <p:sp>
          <p:nvSpPr>
            <p:cNvPr id="5" name="object 5"/>
            <p:cNvSpPr/>
            <p:nvPr/>
          </p:nvSpPr>
          <p:spPr>
            <a:xfrm>
              <a:off x="1836420" y="0"/>
              <a:ext cx="8069580" cy="6858000"/>
            </a:xfrm>
            <a:custGeom>
              <a:avLst/>
              <a:gdLst/>
              <a:ahLst/>
              <a:cxnLst/>
              <a:rect l="l" t="t" r="r" b="b"/>
              <a:pathLst>
                <a:path w="8069580" h="6858000">
                  <a:moveTo>
                    <a:pt x="0" y="6858000"/>
                  </a:moveTo>
                  <a:lnTo>
                    <a:pt x="8069580" y="6858000"/>
                  </a:lnTo>
                  <a:lnTo>
                    <a:pt x="806958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052824" y="470291"/>
              <a:ext cx="7606293" cy="1110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114550" y="500633"/>
              <a:ext cx="7538084" cy="0"/>
            </a:xfrm>
            <a:custGeom>
              <a:avLst/>
              <a:gdLst/>
              <a:ahLst/>
              <a:cxnLst/>
              <a:rect l="l" t="t" r="r" b="b"/>
              <a:pathLst>
                <a:path w="7538084">
                  <a:moveTo>
                    <a:pt x="0" y="0"/>
                  </a:moveTo>
                  <a:lnTo>
                    <a:pt x="7537831" y="0"/>
                  </a:lnTo>
                </a:path>
              </a:pathLst>
            </a:custGeom>
            <a:ln w="25908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373248" y="215529"/>
            <a:ext cx="27952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65" dirty="0">
                <a:latin typeface="Verdana"/>
                <a:cs typeface="Verdana"/>
              </a:rPr>
              <a:t>ТЕХНОЛОГИЧЕСКИЕ</a:t>
            </a:r>
            <a:r>
              <a:rPr sz="1200" spc="-145" dirty="0">
                <a:latin typeface="Verdana"/>
                <a:cs typeface="Verdana"/>
              </a:rPr>
              <a:t> </a:t>
            </a:r>
            <a:r>
              <a:rPr sz="1200" spc="-35" dirty="0">
                <a:latin typeface="Verdana"/>
                <a:cs typeface="Verdana"/>
              </a:rPr>
              <a:t>ПРЕИМУЩЕСТВА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73248" y="1568322"/>
            <a:ext cx="6971665" cy="94805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1190"/>
              </a:lnSpc>
              <a:spcBef>
                <a:spcPts val="250"/>
              </a:spcBef>
            </a:pPr>
            <a:r>
              <a:rPr sz="1100" spc="-50" dirty="0">
                <a:latin typeface="Trebuchet MS"/>
                <a:cs typeface="Trebuchet MS"/>
              </a:rPr>
              <a:t>Электронная </a:t>
            </a:r>
            <a:r>
              <a:rPr sz="1100" spc="-65" dirty="0">
                <a:latin typeface="Trebuchet MS"/>
                <a:cs typeface="Trebuchet MS"/>
              </a:rPr>
              <a:t>система </a:t>
            </a:r>
            <a:r>
              <a:rPr sz="1100" spc="-15" dirty="0">
                <a:latin typeface="Trebuchet MS"/>
                <a:cs typeface="Trebuchet MS"/>
              </a:rPr>
              <a:t>3D </a:t>
            </a:r>
            <a:r>
              <a:rPr sz="1100" spc="-80" dirty="0">
                <a:latin typeface="Trebuchet MS"/>
                <a:cs typeface="Trebuchet MS"/>
              </a:rPr>
              <a:t>с </a:t>
            </a:r>
            <a:r>
              <a:rPr sz="1100" spc="-55" dirty="0">
                <a:latin typeface="Trebuchet MS"/>
                <a:cs typeface="Trebuchet MS"/>
              </a:rPr>
              <a:t>активными </a:t>
            </a:r>
            <a:r>
              <a:rPr sz="1100" spc="-60" dirty="0">
                <a:latin typeface="Trebuchet MS"/>
                <a:cs typeface="Trebuchet MS"/>
              </a:rPr>
              <a:t>LCD </a:t>
            </a:r>
            <a:r>
              <a:rPr sz="1100" spc="-45" dirty="0">
                <a:latin typeface="Trebuchet MS"/>
                <a:cs typeface="Trebuchet MS"/>
              </a:rPr>
              <a:t>затворами </a:t>
            </a:r>
            <a:r>
              <a:rPr sz="1100" spc="-50" dirty="0">
                <a:latin typeface="Trebuchet MS"/>
                <a:cs typeface="Trebuchet MS"/>
              </a:rPr>
              <a:t>в </a:t>
            </a:r>
            <a:r>
              <a:rPr sz="1100" spc="-70" dirty="0">
                <a:latin typeface="Trebuchet MS"/>
                <a:cs typeface="Trebuchet MS"/>
              </a:rPr>
              <a:t>очках </a:t>
            </a:r>
            <a:r>
              <a:rPr sz="1100" spc="-75" dirty="0">
                <a:latin typeface="Trebuchet MS"/>
                <a:cs typeface="Trebuchet MS"/>
              </a:rPr>
              <a:t>является </a:t>
            </a:r>
            <a:r>
              <a:rPr sz="1100" spc="-45" dirty="0">
                <a:latin typeface="Trebuchet MS"/>
                <a:cs typeface="Trebuchet MS"/>
              </a:rPr>
              <a:t>эталонной </a:t>
            </a:r>
            <a:r>
              <a:rPr sz="1100" spc="-60" dirty="0">
                <a:latin typeface="Trebuchet MS"/>
                <a:cs typeface="Trebuchet MS"/>
              </a:rPr>
              <a:t>системой </a:t>
            </a:r>
            <a:r>
              <a:rPr sz="1100" spc="-50" dirty="0">
                <a:latin typeface="Trebuchet MS"/>
                <a:cs typeface="Trebuchet MS"/>
              </a:rPr>
              <a:t>сепарации изображения  </a:t>
            </a:r>
            <a:r>
              <a:rPr sz="1100" spc="-60" dirty="0">
                <a:latin typeface="Trebuchet MS"/>
                <a:cs typeface="Trebuchet MS"/>
              </a:rPr>
              <a:t>стерео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картинки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в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основном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применяется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только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в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киностудиях.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35" dirty="0">
                <a:latin typeface="Trebuchet MS"/>
                <a:cs typeface="Trebuchet MS"/>
              </a:rPr>
              <a:t>В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коммерческих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кинозалах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35" dirty="0">
                <a:latin typeface="Trebuchet MS"/>
                <a:cs typeface="Trebuchet MS"/>
              </a:rPr>
              <a:t>она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применяется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редко  из-за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дороговизны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очков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необходимости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подзарядки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аккумуляторов.</a:t>
            </a:r>
            <a:endParaRPr sz="1100">
              <a:latin typeface="Trebuchet MS"/>
              <a:cs typeface="Trebuchet MS"/>
            </a:endParaRPr>
          </a:p>
          <a:p>
            <a:pPr marL="12700">
              <a:lnSpc>
                <a:spcPts val="1100"/>
              </a:lnSpc>
            </a:pPr>
            <a:r>
              <a:rPr sz="1100" spc="-60" dirty="0">
                <a:latin typeface="Trebuchet MS"/>
                <a:cs typeface="Trebuchet MS"/>
              </a:rPr>
              <a:t>Система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15" dirty="0">
                <a:latin typeface="Trebuchet MS"/>
                <a:cs typeface="Trebuchet MS"/>
              </a:rPr>
              <a:t>3D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80" dirty="0">
                <a:latin typeface="Trebuchet MS"/>
                <a:cs typeface="Trebuchet MS"/>
              </a:rPr>
              <a:t>с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радиочастотным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улучшенным</a:t>
            </a:r>
            <a:r>
              <a:rPr sz="1100" spc="-114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алгоритмом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управления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жидкокристаллическими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затворами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позволяет</a:t>
            </a:r>
            <a:endParaRPr sz="1100">
              <a:latin typeface="Trebuchet MS"/>
              <a:cs typeface="Trebuchet MS"/>
            </a:endParaRPr>
          </a:p>
          <a:p>
            <a:pPr marL="12700" marR="608330">
              <a:lnSpc>
                <a:spcPts val="1190"/>
              </a:lnSpc>
              <a:spcBef>
                <a:spcPts val="80"/>
              </a:spcBef>
            </a:pPr>
            <a:r>
              <a:rPr sz="1100" spc="-60" dirty="0">
                <a:latin typeface="Trebuchet MS"/>
                <a:cs typeface="Trebuchet MS"/>
              </a:rPr>
              <a:t>получить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бескомпромиссное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качество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объемного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изображения,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не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вызывающего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утомление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70" dirty="0">
                <a:latin typeface="Trebuchet MS"/>
                <a:cs typeface="Trebuchet MS"/>
              </a:rPr>
              <a:t>глаз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даже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при  </a:t>
            </a:r>
            <a:r>
              <a:rPr sz="1100" spc="-55" dirty="0">
                <a:latin typeface="Trebuchet MS"/>
                <a:cs typeface="Trebuchet MS"/>
              </a:rPr>
              <a:t>длительном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просмотре.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21563" y="708685"/>
            <a:ext cx="9252585" cy="5855335"/>
            <a:chOff x="321563" y="708685"/>
            <a:chExt cx="9252585" cy="5855335"/>
          </a:xfrm>
        </p:grpSpPr>
        <p:sp>
          <p:nvSpPr>
            <p:cNvPr id="13" name="object 13"/>
            <p:cNvSpPr/>
            <p:nvPr/>
          </p:nvSpPr>
          <p:spPr>
            <a:xfrm>
              <a:off x="1072895" y="4843284"/>
              <a:ext cx="6004559" cy="17205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98804" y="4869179"/>
              <a:ext cx="5902452" cy="161848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696862" y="2881369"/>
              <a:ext cx="2719173" cy="108918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93280" y="4163567"/>
              <a:ext cx="2380487" cy="237896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113787" y="4274820"/>
              <a:ext cx="4852416" cy="57150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723887" y="2666999"/>
              <a:ext cx="2282952" cy="105149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21563" y="708685"/>
              <a:ext cx="1357884" cy="46479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47471" y="734567"/>
              <a:ext cx="1255776" cy="3627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9367519" y="237820"/>
            <a:ext cx="1028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8</a:t>
            </a:r>
            <a:endParaRPr sz="12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30070" y="0"/>
            <a:ext cx="8082280" cy="6870700"/>
            <a:chOff x="1830070" y="0"/>
            <a:chExt cx="8082280" cy="6870700"/>
          </a:xfrm>
        </p:grpSpPr>
        <p:sp>
          <p:nvSpPr>
            <p:cNvPr id="3" name="object 3"/>
            <p:cNvSpPr/>
            <p:nvPr/>
          </p:nvSpPr>
          <p:spPr>
            <a:xfrm>
              <a:off x="1836420" y="0"/>
              <a:ext cx="8069580" cy="6858000"/>
            </a:xfrm>
            <a:custGeom>
              <a:avLst/>
              <a:gdLst/>
              <a:ahLst/>
              <a:cxnLst/>
              <a:rect l="l" t="t" r="r" b="b"/>
              <a:pathLst>
                <a:path w="8069580" h="6858000">
                  <a:moveTo>
                    <a:pt x="0" y="6858000"/>
                  </a:moveTo>
                  <a:lnTo>
                    <a:pt x="8069580" y="6858000"/>
                  </a:lnTo>
                  <a:lnTo>
                    <a:pt x="806958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052824" y="470291"/>
              <a:ext cx="7606293" cy="1110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114550" y="500633"/>
              <a:ext cx="7538084" cy="0"/>
            </a:xfrm>
            <a:custGeom>
              <a:avLst/>
              <a:gdLst/>
              <a:ahLst/>
              <a:cxnLst/>
              <a:rect l="l" t="t" r="r" b="b"/>
              <a:pathLst>
                <a:path w="7538084">
                  <a:moveTo>
                    <a:pt x="0" y="0"/>
                  </a:moveTo>
                  <a:lnTo>
                    <a:pt x="7537831" y="0"/>
                  </a:lnTo>
                </a:path>
              </a:pathLst>
            </a:custGeom>
            <a:ln w="25908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367519" y="237820"/>
            <a:ext cx="1028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9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53817" y="211618"/>
            <a:ext cx="23933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40" dirty="0">
                <a:latin typeface="Verdana"/>
                <a:cs typeface="Verdana"/>
              </a:rPr>
              <a:t>АВТОМАТИЗАЦИЯ</a:t>
            </a:r>
            <a:r>
              <a:rPr sz="1200" spc="-120" dirty="0">
                <a:latin typeface="Verdana"/>
                <a:cs typeface="Verdana"/>
              </a:rPr>
              <a:t> </a:t>
            </a:r>
            <a:r>
              <a:rPr sz="1200" spc="-60" dirty="0">
                <a:latin typeface="Verdana"/>
                <a:cs typeface="Verdana"/>
              </a:rPr>
              <a:t>УПРАВЛЕНИЯ</a:t>
            </a:r>
            <a:endParaRPr sz="1200" dirty="0">
              <a:latin typeface="Verdana"/>
              <a:cs typeface="Verdan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030224" y="2927604"/>
            <a:ext cx="3627754" cy="3883660"/>
            <a:chOff x="1030224" y="2927604"/>
            <a:chExt cx="3627754" cy="3883660"/>
          </a:xfrm>
        </p:grpSpPr>
        <p:sp>
          <p:nvSpPr>
            <p:cNvPr id="12" name="object 12"/>
            <p:cNvSpPr/>
            <p:nvPr/>
          </p:nvSpPr>
          <p:spPr>
            <a:xfrm>
              <a:off x="1030224" y="2927604"/>
              <a:ext cx="1981327" cy="24156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25296" y="3122676"/>
              <a:ext cx="1411224" cy="184556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813560" y="3761232"/>
              <a:ext cx="1982851" cy="24156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008632" y="3956304"/>
              <a:ext cx="1412747" cy="184556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676144" y="4395213"/>
              <a:ext cx="1981327" cy="24156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871216" y="4590288"/>
              <a:ext cx="1411224" cy="184556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2353817" y="755980"/>
            <a:ext cx="6863080" cy="2502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04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Trebuchet MS"/>
                <a:cs typeface="Trebuchet MS"/>
              </a:rPr>
              <a:t>Простое </a:t>
            </a:r>
            <a:r>
              <a:rPr sz="1200" spc="-60" dirty="0">
                <a:latin typeface="Trebuchet MS"/>
                <a:cs typeface="Trebuchet MS"/>
              </a:rPr>
              <a:t>интуитивное управление </a:t>
            </a:r>
            <a:r>
              <a:rPr sz="1200" spc="-55" dirty="0">
                <a:latin typeface="Trebuchet MS"/>
                <a:cs typeface="Trebuchet MS"/>
              </a:rPr>
              <a:t>сложной</a:t>
            </a:r>
            <a:r>
              <a:rPr sz="1200" spc="-225" dirty="0">
                <a:latin typeface="Trebuchet MS"/>
                <a:cs typeface="Trebuchet MS"/>
              </a:rPr>
              <a:t> </a:t>
            </a:r>
            <a:r>
              <a:rPr sz="1200" spc="-65" dirty="0">
                <a:latin typeface="Trebuchet MS"/>
                <a:cs typeface="Trebuchet MS"/>
              </a:rPr>
              <a:t>системой</a:t>
            </a:r>
            <a:endParaRPr sz="1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700">
              <a:latin typeface="Trebuchet MS"/>
              <a:cs typeface="Trebuchet MS"/>
            </a:endParaRPr>
          </a:p>
          <a:p>
            <a:pPr marL="12700" marR="68580">
              <a:lnSpc>
                <a:spcPts val="1190"/>
              </a:lnSpc>
            </a:pPr>
            <a:r>
              <a:rPr sz="1100" spc="-55" dirty="0">
                <a:latin typeface="Trebuchet MS"/>
                <a:cs typeface="Trebuchet MS"/>
              </a:rPr>
              <a:t>Несмотря </a:t>
            </a:r>
            <a:r>
              <a:rPr sz="1100" spc="-40" dirty="0">
                <a:latin typeface="Trebuchet MS"/>
                <a:cs typeface="Trebuchet MS"/>
              </a:rPr>
              <a:t>на </a:t>
            </a:r>
            <a:r>
              <a:rPr sz="1100" spc="-80" dirty="0">
                <a:latin typeface="Trebuchet MS"/>
                <a:cs typeface="Trebuchet MS"/>
              </a:rPr>
              <a:t>то, </a:t>
            </a:r>
            <a:r>
              <a:rPr sz="1100" spc="-60" dirty="0">
                <a:latin typeface="Trebuchet MS"/>
                <a:cs typeface="Trebuchet MS"/>
              </a:rPr>
              <a:t>что </a:t>
            </a:r>
            <a:r>
              <a:rPr sz="1100" spc="-65" dirty="0">
                <a:latin typeface="Trebuchet MS"/>
                <a:cs typeface="Trebuchet MS"/>
              </a:rPr>
              <a:t>система </a:t>
            </a:r>
            <a:r>
              <a:rPr sz="1100" spc="-50" dirty="0">
                <a:latin typeface="Trebuchet MS"/>
                <a:cs typeface="Trebuchet MS"/>
              </a:rPr>
              <a:t>персонального </a:t>
            </a:r>
            <a:r>
              <a:rPr sz="1100" spc="-55" dirty="0">
                <a:latin typeface="Trebuchet MS"/>
                <a:cs typeface="Trebuchet MS"/>
              </a:rPr>
              <a:t>кинотеатра </a:t>
            </a:r>
            <a:r>
              <a:rPr sz="1100" spc="-60" dirty="0">
                <a:latin typeface="Trebuchet MS"/>
                <a:cs typeface="Trebuchet MS"/>
              </a:rPr>
              <a:t>имеет </a:t>
            </a:r>
            <a:r>
              <a:rPr sz="1100" spc="-55" dirty="0">
                <a:latin typeface="Trebuchet MS"/>
                <a:cs typeface="Trebuchet MS"/>
              </a:rPr>
              <a:t>сложную </a:t>
            </a:r>
            <a:r>
              <a:rPr sz="1100" spc="-65" dirty="0">
                <a:latin typeface="Trebuchet MS"/>
                <a:cs typeface="Trebuchet MS"/>
              </a:rPr>
              <a:t>структуру </a:t>
            </a:r>
            <a:r>
              <a:rPr sz="1100" spc="-45" dirty="0">
                <a:latin typeface="Trebuchet MS"/>
                <a:cs typeface="Trebuchet MS"/>
              </a:rPr>
              <a:t>и </a:t>
            </a:r>
            <a:r>
              <a:rPr sz="1100" spc="-65" dirty="0">
                <a:latin typeface="Trebuchet MS"/>
                <a:cs typeface="Trebuchet MS"/>
              </a:rPr>
              <a:t>включает </a:t>
            </a:r>
            <a:r>
              <a:rPr sz="1100" spc="-45" dirty="0">
                <a:latin typeface="Trebuchet MS"/>
                <a:cs typeface="Trebuchet MS"/>
              </a:rPr>
              <a:t>компоненты </a:t>
            </a:r>
            <a:r>
              <a:rPr sz="1100" spc="-50" dirty="0">
                <a:latin typeface="Trebuchet MS"/>
                <a:cs typeface="Trebuchet MS"/>
              </a:rPr>
              <a:t>разных  </a:t>
            </a:r>
            <a:r>
              <a:rPr sz="1100" spc="-55" dirty="0">
                <a:latin typeface="Trebuchet MS"/>
                <a:cs typeface="Trebuchet MS"/>
              </a:rPr>
              <a:t>производителей, управление </a:t>
            </a:r>
            <a:r>
              <a:rPr sz="1100" spc="-60" dirty="0">
                <a:latin typeface="Trebuchet MS"/>
                <a:cs typeface="Trebuchet MS"/>
              </a:rPr>
              <a:t>системой сводится </a:t>
            </a:r>
            <a:r>
              <a:rPr sz="1100" spc="-40" dirty="0">
                <a:latin typeface="Trebuchet MS"/>
                <a:cs typeface="Trebuchet MS"/>
              </a:rPr>
              <a:t>на </a:t>
            </a:r>
            <a:r>
              <a:rPr sz="1100" spc="-50" dirty="0">
                <a:latin typeface="Trebuchet MS"/>
                <a:cs typeface="Trebuchet MS"/>
              </a:rPr>
              <a:t>единый </a:t>
            </a:r>
            <a:r>
              <a:rPr sz="1100" spc="-65" dirty="0">
                <a:latin typeface="Trebuchet MS"/>
                <a:cs typeface="Trebuchet MS"/>
              </a:rPr>
              <a:t>пульт </a:t>
            </a:r>
            <a:r>
              <a:rPr sz="1100" spc="-50" dirty="0">
                <a:latin typeface="Trebuchet MS"/>
                <a:cs typeface="Trebuchet MS"/>
              </a:rPr>
              <a:t>в </a:t>
            </a:r>
            <a:r>
              <a:rPr sz="1100" spc="-55" dirty="0">
                <a:latin typeface="Trebuchet MS"/>
                <a:cs typeface="Trebuchet MS"/>
              </a:rPr>
              <a:t>планшете </a:t>
            </a:r>
            <a:r>
              <a:rPr sz="1100" spc="-45" dirty="0">
                <a:latin typeface="Trebuchet MS"/>
                <a:cs typeface="Trebuchet MS"/>
              </a:rPr>
              <a:t>и </a:t>
            </a:r>
            <a:r>
              <a:rPr sz="1100" spc="-60" dirty="0">
                <a:latin typeface="Trebuchet MS"/>
                <a:cs typeface="Trebuchet MS"/>
              </a:rPr>
              <a:t>имеет дружественный </a:t>
            </a:r>
            <a:r>
              <a:rPr sz="1100" spc="-50" dirty="0">
                <a:latin typeface="Trebuchet MS"/>
                <a:cs typeface="Trebuchet MS"/>
              </a:rPr>
              <a:t>интуитивно  понятный </a:t>
            </a:r>
            <a:r>
              <a:rPr sz="1100" spc="-80" dirty="0">
                <a:latin typeface="Trebuchet MS"/>
                <a:cs typeface="Trebuchet MS"/>
              </a:rPr>
              <a:t>интерфейс. </a:t>
            </a:r>
            <a:r>
              <a:rPr sz="1100" spc="-70" dirty="0">
                <a:latin typeface="Trebuchet MS"/>
                <a:cs typeface="Trebuchet MS"/>
              </a:rPr>
              <a:t>Для </a:t>
            </a:r>
            <a:r>
              <a:rPr sz="1100" spc="-50" dirty="0">
                <a:latin typeface="Trebuchet MS"/>
                <a:cs typeface="Trebuchet MS"/>
              </a:rPr>
              <a:t>подчинения </a:t>
            </a:r>
            <a:r>
              <a:rPr sz="1100" spc="-65" dirty="0">
                <a:latin typeface="Trebuchet MS"/>
                <a:cs typeface="Trebuchet MS"/>
              </a:rPr>
              <a:t>системы </a:t>
            </a:r>
            <a:r>
              <a:rPr sz="1100" spc="-45" dirty="0">
                <a:latin typeface="Trebuchet MS"/>
                <a:cs typeface="Trebuchet MS"/>
              </a:rPr>
              <a:t>не </a:t>
            </a:r>
            <a:r>
              <a:rPr sz="1100" spc="-60" dirty="0">
                <a:latin typeface="Trebuchet MS"/>
                <a:cs typeface="Trebuchet MS"/>
              </a:rPr>
              <a:t>требуется </a:t>
            </a:r>
            <a:r>
              <a:rPr sz="1100" spc="-35" dirty="0">
                <a:latin typeface="Trebuchet MS"/>
                <a:cs typeface="Trebuchet MS"/>
              </a:rPr>
              <a:t>особой </a:t>
            </a:r>
            <a:r>
              <a:rPr sz="1100" spc="-60" dirty="0">
                <a:latin typeface="Trebuchet MS"/>
                <a:cs typeface="Trebuchet MS"/>
              </a:rPr>
              <a:t>подготовки, управлять системой </a:t>
            </a:r>
            <a:r>
              <a:rPr sz="1100" spc="-70" dirty="0">
                <a:latin typeface="Trebuchet MS"/>
                <a:cs typeface="Trebuchet MS"/>
              </a:rPr>
              <a:t>легко </a:t>
            </a:r>
            <a:r>
              <a:rPr sz="1100" spc="-60" dirty="0">
                <a:latin typeface="Trebuchet MS"/>
                <a:cs typeface="Trebuchet MS"/>
              </a:rPr>
              <a:t>даже  </a:t>
            </a:r>
            <a:r>
              <a:rPr sz="1100" spc="-65" dirty="0">
                <a:latin typeface="Trebuchet MS"/>
                <a:cs typeface="Trebuchet MS"/>
              </a:rPr>
              <a:t>ребенку. </a:t>
            </a:r>
            <a:r>
              <a:rPr sz="1100" spc="-60" dirty="0">
                <a:latin typeface="Trebuchet MS"/>
                <a:cs typeface="Trebuchet MS"/>
              </a:rPr>
              <a:t>Включить </a:t>
            </a:r>
            <a:r>
              <a:rPr sz="1100" spc="-70" dirty="0">
                <a:latin typeface="Trebuchet MS"/>
                <a:cs typeface="Trebuchet MS"/>
              </a:rPr>
              <a:t>- </a:t>
            </a:r>
            <a:r>
              <a:rPr sz="1100" spc="-60" dirty="0">
                <a:latin typeface="Trebuchet MS"/>
                <a:cs typeface="Trebuchet MS"/>
              </a:rPr>
              <a:t>выключить </a:t>
            </a:r>
            <a:r>
              <a:rPr sz="1100" spc="-70" dirty="0">
                <a:latin typeface="Trebuchet MS"/>
                <a:cs typeface="Trebuchet MS"/>
              </a:rPr>
              <a:t>систему; </a:t>
            </a:r>
            <a:r>
              <a:rPr sz="1100" spc="-50" dirty="0">
                <a:latin typeface="Trebuchet MS"/>
                <a:cs typeface="Trebuchet MS"/>
              </a:rPr>
              <a:t>выбрать </a:t>
            </a:r>
            <a:r>
              <a:rPr sz="1100" spc="-75" dirty="0">
                <a:latin typeface="Trebuchet MS"/>
                <a:cs typeface="Trebuchet MS"/>
              </a:rPr>
              <a:t>кинофильм, </a:t>
            </a:r>
            <a:r>
              <a:rPr sz="1100" spc="-50" dirty="0">
                <a:latin typeface="Trebuchet MS"/>
                <a:cs typeface="Trebuchet MS"/>
              </a:rPr>
              <a:t>выбрать режим </a:t>
            </a:r>
            <a:r>
              <a:rPr sz="1100" spc="-45" dirty="0">
                <a:latin typeface="Trebuchet MS"/>
                <a:cs typeface="Trebuchet MS"/>
              </a:rPr>
              <a:t>просмотра </a:t>
            </a:r>
            <a:r>
              <a:rPr sz="1100" spc="-55" dirty="0">
                <a:latin typeface="Trebuchet MS"/>
                <a:cs typeface="Trebuchet MS"/>
              </a:rPr>
              <a:t>или </a:t>
            </a:r>
            <a:r>
              <a:rPr sz="1100" spc="-50" dirty="0">
                <a:latin typeface="Trebuchet MS"/>
                <a:cs typeface="Trebuchet MS"/>
              </a:rPr>
              <a:t>трансляцию </a:t>
            </a:r>
            <a:r>
              <a:rPr sz="1100" spc="-90" dirty="0">
                <a:latin typeface="Trebuchet MS"/>
                <a:cs typeface="Trebuchet MS"/>
              </a:rPr>
              <a:t>TV;  </a:t>
            </a:r>
            <a:r>
              <a:rPr sz="1100" spc="-60" dirty="0">
                <a:latin typeface="Trebuchet MS"/>
                <a:cs typeface="Trebuchet MS"/>
              </a:rPr>
              <a:t>управлять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звуком;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переключить</a:t>
            </a:r>
            <a:r>
              <a:rPr sz="1100" spc="-114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световую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сцену;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выставить</a:t>
            </a:r>
            <a:r>
              <a:rPr sz="1100" spc="-114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желаемый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режим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климат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контроля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и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прочее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145" dirty="0">
                <a:latin typeface="Trebuchet MS"/>
                <a:cs typeface="Trebuchet MS"/>
              </a:rPr>
              <a:t>–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все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это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80" dirty="0">
                <a:latin typeface="Trebuchet MS"/>
                <a:cs typeface="Trebuchet MS"/>
              </a:rPr>
              <a:t>с  </a:t>
            </a:r>
            <a:r>
              <a:rPr sz="1100" spc="-50" dirty="0">
                <a:latin typeface="Trebuchet MS"/>
                <a:cs typeface="Trebuchet MS"/>
              </a:rPr>
              <a:t>единого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70" dirty="0">
                <a:latin typeface="Trebuchet MS"/>
                <a:cs typeface="Trebuchet MS"/>
              </a:rPr>
              <a:t>пульта.</a:t>
            </a: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100">
              <a:latin typeface="Trebuchet MS"/>
              <a:cs typeface="Trebuchet MS"/>
            </a:endParaRPr>
          </a:p>
          <a:p>
            <a:pPr marL="879475" marR="5080">
              <a:lnSpc>
                <a:spcPct val="100000"/>
              </a:lnSpc>
              <a:spcBef>
                <a:spcPts val="940"/>
              </a:spcBef>
            </a:pPr>
            <a:r>
              <a:rPr sz="1100" spc="-60" dirty="0">
                <a:latin typeface="Trebuchet MS"/>
                <a:cs typeface="Trebuchet MS"/>
              </a:rPr>
              <a:t>Красивый </a:t>
            </a:r>
            <a:r>
              <a:rPr sz="1100" spc="-45" dirty="0">
                <a:latin typeface="Trebuchet MS"/>
                <a:cs typeface="Trebuchet MS"/>
              </a:rPr>
              <a:t>и </a:t>
            </a:r>
            <a:r>
              <a:rPr sz="1100" spc="-40" dirty="0">
                <a:latin typeface="Trebuchet MS"/>
                <a:cs typeface="Trebuchet MS"/>
              </a:rPr>
              <a:t>удобный </a:t>
            </a:r>
            <a:r>
              <a:rPr sz="1100" spc="-75" dirty="0">
                <a:latin typeface="Trebuchet MS"/>
                <a:cs typeface="Trebuchet MS"/>
              </a:rPr>
              <a:t>интерфейс </a:t>
            </a:r>
            <a:r>
              <a:rPr sz="1100" spc="-55" dirty="0">
                <a:latin typeface="Trebuchet MS"/>
                <a:cs typeface="Trebuchet MS"/>
              </a:rPr>
              <a:t>позволяет </a:t>
            </a:r>
            <a:r>
              <a:rPr sz="1100" spc="-50" dirty="0">
                <a:latin typeface="Trebuchet MS"/>
                <a:cs typeface="Trebuchet MS"/>
              </a:rPr>
              <a:t>выбрать </a:t>
            </a:r>
            <a:r>
              <a:rPr sz="1100" spc="-90" dirty="0">
                <a:latin typeface="Trebuchet MS"/>
                <a:cs typeface="Trebuchet MS"/>
              </a:rPr>
              <a:t>фильм, </a:t>
            </a:r>
            <a:r>
              <a:rPr sz="1100" spc="-50" dirty="0">
                <a:latin typeface="Trebuchet MS"/>
                <a:cs typeface="Trebuchet MS"/>
              </a:rPr>
              <a:t>просмотрев </a:t>
            </a:r>
            <a:r>
              <a:rPr sz="1100" spc="-65" dirty="0">
                <a:latin typeface="Trebuchet MS"/>
                <a:cs typeface="Trebuchet MS"/>
              </a:rPr>
              <a:t>его </a:t>
            </a:r>
            <a:r>
              <a:rPr sz="1100" spc="-40" dirty="0">
                <a:latin typeface="Trebuchet MS"/>
                <a:cs typeface="Trebuchet MS"/>
              </a:rPr>
              <a:t>аннотацию </a:t>
            </a:r>
            <a:r>
              <a:rPr sz="1100" spc="-45" dirty="0">
                <a:latin typeface="Trebuchet MS"/>
                <a:cs typeface="Trebuchet MS"/>
              </a:rPr>
              <a:t>и </a:t>
            </a:r>
            <a:r>
              <a:rPr sz="1100" spc="-70" dirty="0">
                <a:latin typeface="Trebuchet MS"/>
                <a:cs typeface="Trebuchet MS"/>
              </a:rPr>
              <a:t>постер,  </a:t>
            </a:r>
            <a:r>
              <a:rPr sz="1100" spc="-60" dirty="0">
                <a:latin typeface="Trebuchet MS"/>
                <a:cs typeface="Trebuchet MS"/>
              </a:rPr>
              <a:t>управлять </a:t>
            </a:r>
            <a:r>
              <a:rPr sz="1100" spc="-55" dirty="0">
                <a:latin typeface="Trebuchet MS"/>
                <a:cs typeface="Trebuchet MS"/>
              </a:rPr>
              <a:t>воспроизведением, перемоткой, </a:t>
            </a:r>
            <a:r>
              <a:rPr sz="1100" spc="-45" dirty="0">
                <a:latin typeface="Trebuchet MS"/>
                <a:cs typeface="Trebuchet MS"/>
              </a:rPr>
              <a:t>паузой </a:t>
            </a:r>
            <a:r>
              <a:rPr sz="1100" spc="-50" dirty="0">
                <a:latin typeface="Trebuchet MS"/>
                <a:cs typeface="Trebuchet MS"/>
              </a:rPr>
              <a:t>в </a:t>
            </a:r>
            <a:r>
              <a:rPr sz="1100" spc="-55" dirty="0">
                <a:latin typeface="Trebuchet MS"/>
                <a:cs typeface="Trebuchet MS"/>
              </a:rPr>
              <a:t>режиме </a:t>
            </a:r>
            <a:r>
              <a:rPr sz="1100" spc="-50" dirty="0">
                <a:latin typeface="Trebuchet MS"/>
                <a:cs typeface="Trebuchet MS"/>
              </a:rPr>
              <a:t>реального </a:t>
            </a:r>
            <a:r>
              <a:rPr sz="1100" spc="-60" dirty="0">
                <a:latin typeface="Trebuchet MS"/>
                <a:cs typeface="Trebuchet MS"/>
              </a:rPr>
              <a:t>времени, </a:t>
            </a:r>
            <a:r>
              <a:rPr sz="1100" spc="-45" dirty="0">
                <a:latin typeface="Trebuchet MS"/>
                <a:cs typeface="Trebuchet MS"/>
              </a:rPr>
              <a:t>прямо </a:t>
            </a:r>
            <a:r>
              <a:rPr sz="1100" spc="-40" dirty="0">
                <a:latin typeface="Trebuchet MS"/>
                <a:cs typeface="Trebuchet MS"/>
              </a:rPr>
              <a:t>на </a:t>
            </a:r>
            <a:r>
              <a:rPr sz="1100" spc="-50" dirty="0">
                <a:latin typeface="Trebuchet MS"/>
                <a:cs typeface="Trebuchet MS"/>
              </a:rPr>
              <a:t>полосе  </a:t>
            </a:r>
            <a:r>
              <a:rPr sz="1100" spc="-55" dirty="0">
                <a:latin typeface="Trebuchet MS"/>
                <a:cs typeface="Trebuchet MS"/>
              </a:rPr>
              <a:t>прокрутки </a:t>
            </a:r>
            <a:r>
              <a:rPr sz="1100" spc="-50" dirty="0">
                <a:latin typeface="Trebuchet MS"/>
                <a:cs typeface="Trebuchet MS"/>
              </a:rPr>
              <a:t>расположены </a:t>
            </a:r>
            <a:r>
              <a:rPr sz="1100" spc="-70" dirty="0">
                <a:latin typeface="Trebuchet MS"/>
                <a:cs typeface="Trebuchet MS"/>
              </a:rPr>
              <a:t>счетчики </a:t>
            </a:r>
            <a:r>
              <a:rPr sz="1100" spc="-45" dirty="0">
                <a:latin typeface="Trebuchet MS"/>
                <a:cs typeface="Trebuchet MS"/>
              </a:rPr>
              <a:t>просмотренного и </a:t>
            </a:r>
            <a:r>
              <a:rPr sz="1100" spc="-65" dirty="0">
                <a:latin typeface="Trebuchet MS"/>
                <a:cs typeface="Trebuchet MS"/>
              </a:rPr>
              <a:t>оставшегося </a:t>
            </a:r>
            <a:r>
              <a:rPr sz="1100" spc="-60" dirty="0">
                <a:latin typeface="Trebuchet MS"/>
                <a:cs typeface="Trebuchet MS"/>
              </a:rPr>
              <a:t>времени, </a:t>
            </a:r>
            <a:r>
              <a:rPr sz="1100" spc="-40" dirty="0">
                <a:latin typeface="Trebuchet MS"/>
                <a:cs typeface="Trebuchet MS"/>
              </a:rPr>
              <a:t>можно </a:t>
            </a:r>
            <a:r>
              <a:rPr sz="1100" spc="-50" dirty="0">
                <a:latin typeface="Trebuchet MS"/>
                <a:cs typeface="Trebuchet MS"/>
              </a:rPr>
              <a:t>выбрать </a:t>
            </a:r>
            <a:r>
              <a:rPr sz="1100" spc="-70" dirty="0">
                <a:latin typeface="Trebuchet MS"/>
                <a:cs typeface="Trebuchet MS"/>
              </a:rPr>
              <a:t>формат  </a:t>
            </a:r>
            <a:r>
              <a:rPr sz="1100" spc="-45" dirty="0">
                <a:latin typeface="Trebuchet MS"/>
                <a:cs typeface="Trebuchet MS"/>
              </a:rPr>
              <a:t>просмотра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2D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или</a:t>
            </a:r>
            <a:r>
              <a:rPr sz="1100" spc="-6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3D.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90" dirty="0">
                <a:latin typeface="Trebuchet MS"/>
                <a:cs typeface="Trebuchet MS"/>
              </a:rPr>
              <a:t>Также </a:t>
            </a:r>
            <a:r>
              <a:rPr sz="1100" spc="-65" dirty="0">
                <a:latin typeface="Trebuchet MS"/>
                <a:cs typeface="Trebuchet MS"/>
              </a:rPr>
              <a:t>имеется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возможность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индивидуальных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настроек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необходимых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70" dirty="0">
                <a:latin typeface="Trebuchet MS"/>
                <a:cs typeface="Trebuchet MS"/>
              </a:rPr>
              <a:t>клиенту.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669535" y="3784046"/>
            <a:ext cx="5102860" cy="3074035"/>
            <a:chOff x="4669535" y="3784046"/>
            <a:chExt cx="5102860" cy="3074035"/>
          </a:xfrm>
        </p:grpSpPr>
        <p:sp>
          <p:nvSpPr>
            <p:cNvPr id="20" name="object 20"/>
            <p:cNvSpPr/>
            <p:nvPr/>
          </p:nvSpPr>
          <p:spPr>
            <a:xfrm>
              <a:off x="7495031" y="3784046"/>
              <a:ext cx="2276982" cy="307395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690103" y="3979163"/>
              <a:ext cx="1706879" cy="252831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669535" y="4657369"/>
              <a:ext cx="3020567" cy="220062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864607" y="4852415"/>
              <a:ext cx="2450591" cy="165506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</TotalTime>
  <Words>1894</Words>
  <Application>Microsoft Office PowerPoint</Application>
  <PresentationFormat>Лист A4 (210x297 мм)</PresentationFormat>
  <Paragraphs>171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Calibri</vt:lpstr>
      <vt:lpstr>Carlito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ИМЕРСИВНОГО КИНОТЕАТРА В ГОСТИНИНОМ КОМПЛЕКСЕ "ИЗУМРУДНЫЙ ЛЕС".</dc:title>
  <dc:creator>ДЕН</dc:creator>
  <cp:lastModifiedBy>Пользователь</cp:lastModifiedBy>
  <cp:revision>3</cp:revision>
  <dcterms:created xsi:type="dcterms:W3CDTF">2020-02-10T04:35:28Z</dcterms:created>
  <dcterms:modified xsi:type="dcterms:W3CDTF">2020-02-10T04:53:00Z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2020-02-09T00:00:00Z</vt:filetime>
  </property>
  <property fmtid="{D5CDD505-2E9C-101B-9397-08002B2CF9AE}" pid="3" name="Creator">
    <vt:lpwstr>Microsoft® PowerPoint® для Office 365</vt:lpwstr>
  </property>
  <property fmtid="{D5CDD505-2E9C-101B-9397-08002B2CF9AE}" pid="4" name="LastSaved">
    <vt:filetime>2020-02-10T00:00:00Z</vt:filetime>
  </property>
</Properties>
</file>